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52" r:id="rId2"/>
    <p:sldId id="332" r:id="rId3"/>
    <p:sldId id="354" r:id="rId4"/>
    <p:sldId id="355" r:id="rId5"/>
    <p:sldId id="356" r:id="rId6"/>
    <p:sldId id="360" r:id="rId7"/>
    <p:sldId id="361" r:id="rId8"/>
    <p:sldId id="386" r:id="rId9"/>
    <p:sldId id="387" r:id="rId10"/>
    <p:sldId id="362" r:id="rId11"/>
    <p:sldId id="388" r:id="rId12"/>
    <p:sldId id="359" r:id="rId13"/>
    <p:sldId id="389" r:id="rId14"/>
    <p:sldId id="363" r:id="rId15"/>
    <p:sldId id="366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81" r:id="rId25"/>
    <p:sldId id="365" r:id="rId26"/>
    <p:sldId id="382" r:id="rId2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5A2"/>
    <a:srgbClr val="DECFC8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B9AF2-2B9D-4969-AAC7-07FEF4B3AB90}" type="datetimeFigureOut">
              <a:rPr lang="da-DK" smtClean="0"/>
              <a:t>18-02-2019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29E27-B40D-4953-AFE5-76F30B9935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339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5456-3F9C-4E32-8521-F7B8B18A19AC}" type="datetime1">
              <a:rPr lang="da-DK" smtClean="0"/>
              <a:t>18-02-2019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760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CCF98-41DB-4DEC-993B-5FC4C94A2E97}" type="datetime1">
              <a:rPr lang="da-DK" smtClean="0"/>
              <a:t>18-02-2019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483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B79C-95B2-4089-A70E-B7A6C4405652}" type="datetime1">
              <a:rPr lang="da-DK" smtClean="0"/>
              <a:t>18-02-2019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4112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34F4-C009-4A90-998B-F6A4D683CAE1}" type="datetime1">
              <a:rPr lang="da-DK" smtClean="0"/>
              <a:t>18-02-2019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48930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8A49-CFC7-4E16-9221-901E274A7C03}" type="datetime1">
              <a:rPr lang="da-DK" smtClean="0"/>
              <a:t>18-02-2019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228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A8FC-E8BA-475D-AC8D-A36BF444B44B}" type="datetime1">
              <a:rPr lang="da-DK" smtClean="0"/>
              <a:t>18-02-2019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663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3BD26-5D45-471C-B5BB-53AAE5F98B8C}" type="datetime1">
              <a:rPr lang="da-DK" smtClean="0"/>
              <a:t>18-02-2019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899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ECE0-253E-4AD3-B3D0-E6056F2F67E1}" type="datetime1">
              <a:rPr lang="da-DK" smtClean="0"/>
              <a:t>18-02-2019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173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6F9-C712-4F16-AB71-EAEF740B5D73}" type="datetime1">
              <a:rPr lang="da-DK" smtClean="0"/>
              <a:t>18-02-2019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495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5D31-E2E5-45E9-A869-D19181D0AB8F}" type="datetime1">
              <a:rPr lang="da-DK" smtClean="0"/>
              <a:t>18-02-2019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035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313AC-DCA8-4B6D-A27C-0DD3ADA64C94}" type="datetime1">
              <a:rPr lang="da-DK" smtClean="0"/>
              <a:t>18-02-2019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057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CA2E7-AFDA-48CA-BCC1-D508AE80CDEB}" type="datetime1">
              <a:rPr lang="da-DK" smtClean="0"/>
              <a:t>18-02-2019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0707F-CFD7-4B81-828C-90D2C71614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234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209800" y="1125539"/>
            <a:ext cx="77724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da-DK" altLang="da-DK" dirty="0" smtClean="0"/>
              <a:t>VM Guide</a:t>
            </a:r>
            <a:br>
              <a:rPr lang="da-DK" altLang="da-DK" dirty="0" smtClean="0"/>
            </a:br>
            <a:r>
              <a:rPr lang="da-DK" altLang="da-DK" dirty="0" err="1" smtClean="0"/>
              <a:t>Farsta</a:t>
            </a:r>
            <a:r>
              <a:rPr lang="da-DK" altLang="da-DK" dirty="0" smtClean="0"/>
              <a:t>, Stockholm</a:t>
            </a:r>
            <a:endParaRPr lang="da-DK" altLang="da-DK" dirty="0" smtClean="0"/>
          </a:p>
        </p:txBody>
      </p:sp>
      <p:pic>
        <p:nvPicPr>
          <p:cNvPr id="4099" name="Picture 8" descr="G:\Markedsføring\LOGOS\Change lingerie bl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3" y="6381751"/>
            <a:ext cx="109855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0" name="Straight Connector 23"/>
          <p:cNvCxnSpPr>
            <a:cxnSpLocks noChangeShapeType="1"/>
          </p:cNvCxnSpPr>
          <p:nvPr/>
        </p:nvCxnSpPr>
        <p:spPr bwMode="auto">
          <a:xfrm>
            <a:off x="779756" y="6381750"/>
            <a:ext cx="3874794" cy="0"/>
          </a:xfrm>
          <a:prstGeom prst="line">
            <a:avLst/>
          </a:prstGeom>
          <a:noFill/>
          <a:ln w="9525" algn="ctr">
            <a:solidFill>
              <a:srgbClr val="CCB2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1" name="Straight Connector 23"/>
          <p:cNvCxnSpPr>
            <a:cxnSpLocks noChangeShapeType="1"/>
          </p:cNvCxnSpPr>
          <p:nvPr/>
        </p:nvCxnSpPr>
        <p:spPr bwMode="auto">
          <a:xfrm>
            <a:off x="7608889" y="6381750"/>
            <a:ext cx="3745174" cy="0"/>
          </a:xfrm>
          <a:prstGeom prst="line">
            <a:avLst/>
          </a:prstGeom>
          <a:noFill/>
          <a:ln w="9525" algn="ctr">
            <a:solidFill>
              <a:srgbClr val="CCB2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Straight Connector 23"/>
          <p:cNvCxnSpPr>
            <a:cxnSpLocks noChangeShapeType="1"/>
          </p:cNvCxnSpPr>
          <p:nvPr/>
        </p:nvCxnSpPr>
        <p:spPr bwMode="auto">
          <a:xfrm>
            <a:off x="779756" y="620714"/>
            <a:ext cx="10574307" cy="0"/>
          </a:xfrm>
          <a:prstGeom prst="line">
            <a:avLst/>
          </a:prstGeom>
          <a:noFill/>
          <a:ln w="9525" algn="ctr">
            <a:solidFill>
              <a:srgbClr val="CCB2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Straight Connector 23"/>
          <p:cNvCxnSpPr>
            <a:cxnSpLocks noChangeShapeType="1"/>
          </p:cNvCxnSpPr>
          <p:nvPr/>
        </p:nvCxnSpPr>
        <p:spPr bwMode="auto">
          <a:xfrm>
            <a:off x="779756" y="620714"/>
            <a:ext cx="0" cy="5761037"/>
          </a:xfrm>
          <a:prstGeom prst="line">
            <a:avLst/>
          </a:prstGeom>
          <a:noFill/>
          <a:ln w="9525" algn="ctr">
            <a:solidFill>
              <a:srgbClr val="CCB2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Straight Connector 23"/>
          <p:cNvCxnSpPr>
            <a:cxnSpLocks noChangeShapeType="1"/>
          </p:cNvCxnSpPr>
          <p:nvPr/>
        </p:nvCxnSpPr>
        <p:spPr bwMode="auto">
          <a:xfrm>
            <a:off x="11354063" y="620714"/>
            <a:ext cx="0" cy="5761037"/>
          </a:xfrm>
          <a:prstGeom prst="line">
            <a:avLst/>
          </a:prstGeom>
          <a:noFill/>
          <a:ln w="9525" algn="ctr">
            <a:solidFill>
              <a:srgbClr val="CCB2A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Billede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97" y="2536167"/>
            <a:ext cx="5824624" cy="334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140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Arrange your stock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288867" y="981083"/>
            <a:ext cx="9013075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400" dirty="0" smtClean="0"/>
              <a:t>Drawers below walls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Use the drawers for briefs. Make sure to keep the programs together so the program on the wall will have the matching briefs in the drawer below</a:t>
            </a:r>
            <a:endParaRPr lang="en-US" sz="1400" dirty="0">
              <a:latin typeface="Palatino Linotype" panose="0204050205050503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sz="1400" dirty="0" smtClean="0"/>
          </a:p>
          <a:p>
            <a:pPr>
              <a:spcBef>
                <a:spcPct val="0"/>
              </a:spcBef>
              <a:buNone/>
            </a:pPr>
            <a:r>
              <a:rPr lang="en-US" sz="1400" dirty="0" smtClean="0"/>
              <a:t>Closet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Before adding merchandise to the wardrobes, you have identified which wardrobe / bar should be for which cup and size.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Before you identify which bar should carry which cup or size, check with your order list to know what you have received a lot in.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Add post it´s to each bar with what cup and size should be hanging on it.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Best selling sizes needs 1,5 bar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Less popular sizes 0,5 bar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Then you can start to hang the merchandise according to the post it´s, in cup and size.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Hang the bras in sizes and cups, don’t divide them into brands. 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Do not put too many products on the bar, so you can easily remove a bra from the bar without struggling. Estimated amount of products are 40 pcs.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The lowest 2 bar in each wardrobe are for hanging </a:t>
            </a:r>
            <a:r>
              <a:rPr lang="en-US" altLang="da-DK" sz="1400" dirty="0" smtClean="0">
                <a:latin typeface="Palatino Linotype" panose="02040502050505030304" pitchFamily="18" charset="0"/>
              </a:rPr>
              <a:t>briefs. These </a:t>
            </a:r>
            <a:r>
              <a:rPr lang="en-US" altLang="da-DK" sz="1400" dirty="0">
                <a:latin typeface="Palatino Linotype" panose="02040502050505030304" pitchFamily="18" charset="0"/>
              </a:rPr>
              <a:t>are being divided into sizes. 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Swimwear should be in a separate wardrobe, and should be divided in cup and size. 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One wardrobe is build with shelves, and this is for office supplies, paper bags etc.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Paper bags, hangers </a:t>
            </a:r>
            <a:r>
              <a:rPr lang="en-US" altLang="da-DK" sz="1400" dirty="0" err="1">
                <a:latin typeface="Palatino Linotype" panose="02040502050505030304" pitchFamily="18" charset="0"/>
              </a:rPr>
              <a:t>etc</a:t>
            </a:r>
            <a:r>
              <a:rPr lang="en-US" altLang="da-DK" sz="1400" dirty="0">
                <a:latin typeface="Palatino Linotype" panose="02040502050505030304" pitchFamily="18" charset="0"/>
              </a:rPr>
              <a:t> should be on the lowest shelves.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Office supplies should be from the middle shelf and up.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Note that the middle shelve has a different height so that binders can fit in it.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sz="1400" dirty="0"/>
          </a:p>
          <a:p>
            <a:pPr>
              <a:spcBef>
                <a:spcPct val="0"/>
              </a:spcBef>
              <a:buNone/>
            </a:pPr>
            <a:endParaRPr lang="en-US" sz="1400" dirty="0" smtClean="0"/>
          </a:p>
          <a:p>
            <a:pPr>
              <a:spcBef>
                <a:spcPct val="0"/>
              </a:spcBef>
              <a:buNone/>
            </a:pPr>
            <a:endParaRPr lang="en-US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24890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Arrange your stock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288867" y="981083"/>
            <a:ext cx="9013075" cy="572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400" dirty="0" smtClean="0"/>
              <a:t>Drawers below walls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Use the drawers for briefs. Make sure to keep the programs together so the program on the wall will have the matching briefs in the drawer below</a:t>
            </a:r>
            <a:endParaRPr lang="en-US" sz="1400" dirty="0">
              <a:latin typeface="Palatino Linotype" panose="0204050205050503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sz="1400" dirty="0" smtClean="0"/>
          </a:p>
          <a:p>
            <a:pPr>
              <a:spcBef>
                <a:spcPct val="0"/>
              </a:spcBef>
              <a:buNone/>
            </a:pPr>
            <a:endParaRPr lang="en-US" sz="1400" dirty="0" smtClean="0"/>
          </a:p>
          <a:p>
            <a:pPr>
              <a:spcBef>
                <a:spcPct val="0"/>
              </a:spcBef>
              <a:buNone/>
            </a:pPr>
            <a:r>
              <a:rPr lang="en-US" sz="1400" dirty="0" smtClean="0"/>
              <a:t>Closet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Before adding merchandise to the wardrobes, you have identified which wardrobe / bar should be for which cup and size. </a:t>
            </a:r>
            <a:r>
              <a:rPr lang="en-US" altLang="da-DK" sz="1400" b="1" dirty="0">
                <a:latin typeface="Palatino Linotype" panose="02040502050505030304" pitchFamily="18" charset="0"/>
              </a:rPr>
              <a:t>Remember to hang the bras in cup and size, NOT in program.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Before </a:t>
            </a:r>
            <a:r>
              <a:rPr lang="en-US" altLang="da-DK" sz="1000" dirty="0">
                <a:latin typeface="Palatino Linotype" panose="02040502050505030304" pitchFamily="18" charset="0"/>
              </a:rPr>
              <a:t>you identify which bar should carry which cup or size, check with your order list to know what you have received a lot in.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Add post it´s to each bar with what cup and size should be hanging on it.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Best selling sizes needs 1,5 bar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Less popular sizes 0,5 bar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Then you can start to hang the merchandise according to the post it´s, in cup and size.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Hang the bras in sizes and cups, don’t divide them into brands. 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Do not put too many products on the bar, so you can easily remove a bra from the bar without struggling. Estimated amount of products are 40 pcs.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The lowest 2 bar in each wardrobe are for hanging </a:t>
            </a:r>
            <a:r>
              <a:rPr lang="en-US" altLang="da-DK" sz="1400" dirty="0" smtClean="0">
                <a:latin typeface="Palatino Linotype" panose="02040502050505030304" pitchFamily="18" charset="0"/>
              </a:rPr>
              <a:t>briefs. These </a:t>
            </a:r>
            <a:r>
              <a:rPr lang="en-US" altLang="da-DK" sz="1400" dirty="0">
                <a:latin typeface="Palatino Linotype" panose="02040502050505030304" pitchFamily="18" charset="0"/>
              </a:rPr>
              <a:t>are being divided into sizes. 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Swimwear should be in a separate wardrobe, and should be divided in cup and size. 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One wardrobe is build with shelves, and this is for office supplies, paper bags etc.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Paper bags, hangers </a:t>
            </a:r>
            <a:r>
              <a:rPr lang="en-US" altLang="da-DK" sz="1000" dirty="0" err="1">
                <a:latin typeface="Palatino Linotype" panose="02040502050505030304" pitchFamily="18" charset="0"/>
              </a:rPr>
              <a:t>etc</a:t>
            </a:r>
            <a:r>
              <a:rPr lang="en-US" altLang="da-DK" sz="1000" dirty="0">
                <a:latin typeface="Palatino Linotype" panose="02040502050505030304" pitchFamily="18" charset="0"/>
              </a:rPr>
              <a:t> should be on the lowest shelves.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Office supplies should be from the middle shelf and up.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Note that the middle shelve has a different height so that binders can fit in it.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sz="1400" dirty="0"/>
          </a:p>
          <a:p>
            <a:pPr>
              <a:spcBef>
                <a:spcPct val="0"/>
              </a:spcBef>
              <a:buNone/>
            </a:pPr>
            <a:endParaRPr lang="en-US" sz="1400" dirty="0" smtClean="0"/>
          </a:p>
          <a:p>
            <a:pPr>
              <a:spcBef>
                <a:spcPct val="0"/>
              </a:spcBef>
              <a:buNone/>
            </a:pPr>
            <a:endParaRPr lang="en-US" sz="14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3"/>
          <a:srcRect t="10997"/>
          <a:stretch/>
        </p:blipFill>
        <p:spPr>
          <a:xfrm rot="5400000">
            <a:off x="9605400" y="4713910"/>
            <a:ext cx="1909916" cy="1274919"/>
          </a:xfrm>
          <a:prstGeom prst="rect">
            <a:avLst/>
          </a:prstGeom>
        </p:spPr>
      </p:pic>
      <p:pic>
        <p:nvPicPr>
          <p:cNvPr id="12" name="Picture 3" descr="1653265ed202571a46a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8" b="24507"/>
          <a:stretch/>
        </p:blipFill>
        <p:spPr bwMode="auto">
          <a:xfrm rot="5400000">
            <a:off x="9000238" y="1732105"/>
            <a:ext cx="3430757" cy="155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3" name="Tekstfelt 7182"/>
          <p:cNvSpPr txBox="1"/>
          <p:nvPr/>
        </p:nvSpPr>
        <p:spPr>
          <a:xfrm>
            <a:off x="11551934" y="844400"/>
            <a:ext cx="444998" cy="276999"/>
          </a:xfrm>
          <a:prstGeom prst="rect">
            <a:avLst/>
          </a:prstGeom>
          <a:noFill/>
          <a:ln>
            <a:solidFill>
              <a:srgbClr val="DEA5A2"/>
            </a:solidFill>
          </a:ln>
        </p:spPr>
        <p:txBody>
          <a:bodyPr wrap="square" rtlCol="0">
            <a:spAutoFit/>
          </a:bodyPr>
          <a:lstStyle/>
          <a:p>
            <a:r>
              <a:rPr lang="da-DK" sz="1200" dirty="0" smtClean="0"/>
              <a:t>85 F</a:t>
            </a:r>
            <a:endParaRPr lang="da-DK" sz="1200" dirty="0"/>
          </a:p>
        </p:txBody>
      </p:sp>
      <p:sp>
        <p:nvSpPr>
          <p:cNvPr id="51" name="Tekstfelt 50"/>
          <p:cNvSpPr txBox="1"/>
          <p:nvPr/>
        </p:nvSpPr>
        <p:spPr>
          <a:xfrm>
            <a:off x="11563018" y="1495563"/>
            <a:ext cx="444998" cy="276999"/>
          </a:xfrm>
          <a:prstGeom prst="rect">
            <a:avLst/>
          </a:prstGeom>
          <a:noFill/>
          <a:ln>
            <a:solidFill>
              <a:srgbClr val="DEA5A2"/>
            </a:solidFill>
          </a:ln>
        </p:spPr>
        <p:txBody>
          <a:bodyPr wrap="square" rtlCol="0">
            <a:spAutoFit/>
          </a:bodyPr>
          <a:lstStyle/>
          <a:p>
            <a:r>
              <a:rPr lang="da-DK" sz="1200" dirty="0" smtClean="0"/>
              <a:t>80 F</a:t>
            </a:r>
            <a:endParaRPr lang="da-DK" sz="1200" dirty="0"/>
          </a:p>
        </p:txBody>
      </p:sp>
      <p:sp>
        <p:nvSpPr>
          <p:cNvPr id="52" name="Tekstfelt 51"/>
          <p:cNvSpPr txBox="1"/>
          <p:nvPr/>
        </p:nvSpPr>
        <p:spPr>
          <a:xfrm>
            <a:off x="11563018" y="2094081"/>
            <a:ext cx="444998" cy="276999"/>
          </a:xfrm>
          <a:prstGeom prst="rect">
            <a:avLst/>
          </a:prstGeom>
          <a:noFill/>
          <a:ln>
            <a:solidFill>
              <a:srgbClr val="DEA5A2"/>
            </a:solidFill>
          </a:ln>
        </p:spPr>
        <p:txBody>
          <a:bodyPr wrap="square" rtlCol="0">
            <a:spAutoFit/>
          </a:bodyPr>
          <a:lstStyle/>
          <a:p>
            <a:r>
              <a:rPr lang="da-DK" sz="1200" dirty="0"/>
              <a:t>7</a:t>
            </a:r>
            <a:r>
              <a:rPr lang="da-DK" sz="1200" dirty="0" smtClean="0"/>
              <a:t>5 F</a:t>
            </a:r>
            <a:endParaRPr lang="da-DK" sz="1200" dirty="0"/>
          </a:p>
        </p:txBody>
      </p:sp>
      <p:sp>
        <p:nvSpPr>
          <p:cNvPr id="53" name="Tekstfelt 52"/>
          <p:cNvSpPr txBox="1"/>
          <p:nvPr/>
        </p:nvSpPr>
        <p:spPr>
          <a:xfrm>
            <a:off x="11573793" y="2698073"/>
            <a:ext cx="444998" cy="276999"/>
          </a:xfrm>
          <a:prstGeom prst="rect">
            <a:avLst/>
          </a:prstGeom>
          <a:noFill/>
          <a:ln>
            <a:solidFill>
              <a:srgbClr val="DEA5A2"/>
            </a:solidFill>
          </a:ln>
        </p:spPr>
        <p:txBody>
          <a:bodyPr wrap="square" rtlCol="0">
            <a:spAutoFit/>
          </a:bodyPr>
          <a:lstStyle/>
          <a:p>
            <a:r>
              <a:rPr lang="da-DK" sz="1200" dirty="0" smtClean="0"/>
              <a:t>70 F</a:t>
            </a:r>
            <a:endParaRPr lang="da-DK" sz="1200" dirty="0"/>
          </a:p>
        </p:txBody>
      </p:sp>
      <p:sp>
        <p:nvSpPr>
          <p:cNvPr id="54" name="Tekstfelt 53"/>
          <p:cNvSpPr txBox="1"/>
          <p:nvPr/>
        </p:nvSpPr>
        <p:spPr>
          <a:xfrm>
            <a:off x="11566012" y="3336076"/>
            <a:ext cx="444998" cy="461665"/>
          </a:xfrm>
          <a:prstGeom prst="rect">
            <a:avLst/>
          </a:prstGeom>
          <a:noFill/>
          <a:ln>
            <a:solidFill>
              <a:srgbClr val="DEA5A2"/>
            </a:solidFill>
          </a:ln>
        </p:spPr>
        <p:txBody>
          <a:bodyPr wrap="square" rtlCol="0">
            <a:spAutoFit/>
          </a:bodyPr>
          <a:lstStyle/>
          <a:p>
            <a:r>
              <a:rPr lang="da-DK" sz="1200" dirty="0" smtClean="0"/>
              <a:t>60-65 F</a:t>
            </a:r>
            <a:endParaRPr lang="da-DK" sz="1200" dirty="0"/>
          </a:p>
        </p:txBody>
      </p:sp>
      <p:sp>
        <p:nvSpPr>
          <p:cNvPr id="55" name="TextBox 18"/>
          <p:cNvSpPr txBox="1"/>
          <p:nvPr/>
        </p:nvSpPr>
        <p:spPr>
          <a:xfrm>
            <a:off x="1479665" y="5550753"/>
            <a:ext cx="531183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idea is to be able to show the customer the full range in her size and cup.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7823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14300" y="1087439"/>
            <a:ext cx="901307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400" dirty="0">
                <a:latin typeface="Palatino Linotype" panose="02040502050505030304" pitchFamily="18" charset="0"/>
              </a:rPr>
              <a:t>Organize office drawers :</a:t>
            </a:r>
          </a:p>
          <a:p>
            <a:pPr>
              <a:spcBef>
                <a:spcPct val="0"/>
              </a:spcBef>
              <a:buNone/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Take your cutlery tray and divide it into :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A room for pens and markers.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A room for measurement tape.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A room for nametags.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A room for stickers.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Make sure that your office drawers are always tidy and only consist of office / work relevant items.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Office Drawers / Desk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14300" y="3501837"/>
            <a:ext cx="9013075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400" dirty="0">
                <a:latin typeface="Palatino Linotype" panose="02040502050505030304" pitchFamily="18" charset="0"/>
              </a:rPr>
              <a:t>Cash desk :</a:t>
            </a:r>
          </a:p>
          <a:p>
            <a:pPr>
              <a:spcBef>
                <a:spcPct val="0"/>
              </a:spcBef>
              <a:buNone/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Make sure that you always have a clean and tidy cash desk.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The only item that should be visible at all times on the cash desk is the POS.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The keyboard should ( when not in use ) always be underneath the desk on the pull out drawer. 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Make sure that you have a pen underneath the desk on the pull out drawer, so you don’t need to bend down to the drawer every time you need a pen.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Every time you have executed a deal with a customer, make sure that you put everything back to its right place.</a:t>
            </a: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The cash desk is the last Change experience for the customers, and we want to secure that that is as pleasant and professional as the rest of the Change experience. </a:t>
            </a: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3"/>
          <a:srcRect t="21380" b="28966"/>
          <a:stretch/>
        </p:blipFill>
        <p:spPr>
          <a:xfrm>
            <a:off x="10008524" y="4471557"/>
            <a:ext cx="1903669" cy="1277734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r="19768" b="12245"/>
          <a:stretch/>
        </p:blipFill>
        <p:spPr>
          <a:xfrm>
            <a:off x="10008524" y="2676698"/>
            <a:ext cx="1906025" cy="1279316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/>
          </p:cNvPicPr>
          <p:nvPr/>
        </p:nvPicPr>
        <p:blipFill rotWithShape="1">
          <a:blip r:embed="rId5"/>
          <a:srcRect t="19244" b="14976"/>
          <a:stretch/>
        </p:blipFill>
        <p:spPr>
          <a:xfrm>
            <a:off x="10008524" y="884209"/>
            <a:ext cx="1902495" cy="12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3996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14300" y="1087439"/>
            <a:ext cx="9013075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Mare </a:t>
            </a:r>
            <a:r>
              <a:rPr lang="en-US" altLang="da-DK" sz="1400" dirty="0">
                <a:latin typeface="Palatino Linotype" panose="02040502050505030304" pitchFamily="18" charset="0"/>
              </a:rPr>
              <a:t>sure that all the straps </a:t>
            </a:r>
            <a:r>
              <a:rPr lang="en-US" altLang="da-DK" sz="1400" dirty="0" smtClean="0">
                <a:latin typeface="Palatino Linotype" panose="02040502050505030304" pitchFamily="18" charset="0"/>
              </a:rPr>
              <a:t>are fitted correctly </a:t>
            </a:r>
            <a:r>
              <a:rPr lang="en-US" altLang="da-DK" sz="1400" dirty="0">
                <a:latin typeface="Palatino Linotype" panose="02040502050505030304" pitchFamily="18" charset="0"/>
              </a:rPr>
              <a:t>on the </a:t>
            </a:r>
            <a:r>
              <a:rPr lang="en-US" altLang="da-DK" sz="1400" dirty="0" smtClean="0">
                <a:latin typeface="Palatino Linotype" panose="02040502050505030304" pitchFamily="18" charset="0"/>
              </a:rPr>
              <a:t>hanger and </a:t>
            </a:r>
            <a:r>
              <a:rPr lang="en-US" altLang="da-DK" sz="1400" dirty="0">
                <a:latin typeface="Palatino Linotype" panose="02040502050505030304" pitchFamily="18" charset="0"/>
              </a:rPr>
              <a:t>that all the bras are closed in the back.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That </a:t>
            </a:r>
            <a:r>
              <a:rPr lang="en-US" altLang="da-DK" sz="1400" dirty="0">
                <a:latin typeface="Palatino Linotype" panose="02040502050505030304" pitchFamily="18" charset="0"/>
              </a:rPr>
              <a:t>all products </a:t>
            </a:r>
            <a:r>
              <a:rPr lang="en-US" altLang="da-DK" sz="1400" dirty="0" smtClean="0">
                <a:latin typeface="Palatino Linotype" panose="02040502050505030304" pitchFamily="18" charset="0"/>
              </a:rPr>
              <a:t>are </a:t>
            </a:r>
            <a:r>
              <a:rPr lang="en-US" altLang="da-DK" sz="1400" dirty="0">
                <a:latin typeface="Palatino Linotype" panose="02040502050505030304" pitchFamily="18" charset="0"/>
              </a:rPr>
              <a:t>on correct hangers.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Double </a:t>
            </a:r>
            <a:r>
              <a:rPr lang="en-US" altLang="da-DK" sz="1400" dirty="0">
                <a:latin typeface="Palatino Linotype" panose="02040502050505030304" pitchFamily="18" charset="0"/>
              </a:rPr>
              <a:t>check that you have the correct quantity per style displayed on the shop floor. </a:t>
            </a: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Make sure the hangtags on torso and mannequins are not visible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Last things 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7257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VM plan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sp>
        <p:nvSpPr>
          <p:cNvPr id="2" name="Rektangel 1"/>
          <p:cNvSpPr/>
          <p:nvPr/>
        </p:nvSpPr>
        <p:spPr>
          <a:xfrm>
            <a:off x="390698" y="1235221"/>
            <a:ext cx="349135" cy="325721"/>
          </a:xfrm>
          <a:prstGeom prst="rect">
            <a:avLst/>
          </a:prstGeom>
          <a:noFill/>
          <a:ln w="38100">
            <a:solidFill>
              <a:srgbClr val="DE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Rektangel 31"/>
          <p:cNvSpPr/>
          <p:nvPr/>
        </p:nvSpPr>
        <p:spPr>
          <a:xfrm>
            <a:off x="390697" y="1673372"/>
            <a:ext cx="349135" cy="32572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Rektangel 32"/>
          <p:cNvSpPr/>
          <p:nvPr/>
        </p:nvSpPr>
        <p:spPr>
          <a:xfrm>
            <a:off x="390696" y="2111523"/>
            <a:ext cx="349135" cy="32572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Rektangel 33"/>
          <p:cNvSpPr/>
          <p:nvPr/>
        </p:nvSpPr>
        <p:spPr>
          <a:xfrm>
            <a:off x="390695" y="2551408"/>
            <a:ext cx="349135" cy="32572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ktangel 34"/>
          <p:cNvSpPr/>
          <p:nvPr/>
        </p:nvSpPr>
        <p:spPr>
          <a:xfrm>
            <a:off x="390695" y="2989117"/>
            <a:ext cx="349135" cy="325721"/>
          </a:xfrm>
          <a:prstGeom prst="rect">
            <a:avLst/>
          </a:prstGeom>
          <a:noFill/>
          <a:ln w="381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Ellipse 2"/>
          <p:cNvSpPr/>
          <p:nvPr/>
        </p:nvSpPr>
        <p:spPr>
          <a:xfrm>
            <a:off x="390695" y="3442370"/>
            <a:ext cx="349135" cy="328881"/>
          </a:xfrm>
          <a:prstGeom prst="ellipse">
            <a:avLst/>
          </a:prstGeom>
          <a:solidFill>
            <a:srgbClr val="DEA5A2"/>
          </a:solidFill>
          <a:ln>
            <a:solidFill>
              <a:srgbClr val="DE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Ellipse 35"/>
          <p:cNvSpPr/>
          <p:nvPr/>
        </p:nvSpPr>
        <p:spPr>
          <a:xfrm>
            <a:off x="390695" y="3894595"/>
            <a:ext cx="349135" cy="328881"/>
          </a:xfrm>
          <a:prstGeom prst="ellipse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Ellipse 36"/>
          <p:cNvSpPr/>
          <p:nvPr/>
        </p:nvSpPr>
        <p:spPr>
          <a:xfrm>
            <a:off x="390695" y="4334480"/>
            <a:ext cx="349135" cy="328881"/>
          </a:xfrm>
          <a:prstGeom prst="ellipse">
            <a:avLst/>
          </a:prstGeom>
          <a:solidFill>
            <a:srgbClr val="DECFC8"/>
          </a:solidFill>
          <a:ln>
            <a:solidFill>
              <a:srgbClr val="DECF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Ellipse 37"/>
          <p:cNvSpPr/>
          <p:nvPr/>
        </p:nvSpPr>
        <p:spPr>
          <a:xfrm>
            <a:off x="390694" y="5673871"/>
            <a:ext cx="349135" cy="3288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Ellipse 38"/>
          <p:cNvSpPr/>
          <p:nvPr/>
        </p:nvSpPr>
        <p:spPr>
          <a:xfrm>
            <a:off x="390694" y="5234172"/>
            <a:ext cx="349135" cy="32888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0" name="Ellipse 39"/>
          <p:cNvSpPr/>
          <p:nvPr/>
        </p:nvSpPr>
        <p:spPr>
          <a:xfrm>
            <a:off x="390695" y="4774365"/>
            <a:ext cx="349135" cy="32888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TextBox 1"/>
          <p:cNvSpPr txBox="1">
            <a:spLocks noChangeArrowheads="1"/>
          </p:cNvSpPr>
          <p:nvPr/>
        </p:nvSpPr>
        <p:spPr bwMode="auto">
          <a:xfrm>
            <a:off x="754138" y="1195438"/>
            <a:ext cx="1398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800" dirty="0" smtClean="0"/>
              <a:t>Mannequins</a:t>
            </a: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42" name="TextBox 1"/>
          <p:cNvSpPr txBox="1">
            <a:spLocks noChangeArrowheads="1"/>
          </p:cNvSpPr>
          <p:nvPr/>
        </p:nvSpPr>
        <p:spPr bwMode="auto">
          <a:xfrm>
            <a:off x="756906" y="1647094"/>
            <a:ext cx="1398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800" dirty="0" err="1" smtClean="0"/>
              <a:t>Wardrope</a:t>
            </a: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43" name="TextBox 1"/>
          <p:cNvSpPr txBox="1">
            <a:spLocks noChangeArrowheads="1"/>
          </p:cNvSpPr>
          <p:nvPr/>
        </p:nvSpPr>
        <p:spPr bwMode="auto">
          <a:xfrm>
            <a:off x="756870" y="2067912"/>
            <a:ext cx="1398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800" dirty="0" smtClean="0"/>
              <a:t>Fitting room</a:t>
            </a: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44" name="TextBox 1"/>
          <p:cNvSpPr txBox="1">
            <a:spLocks noChangeArrowheads="1"/>
          </p:cNvSpPr>
          <p:nvPr/>
        </p:nvSpPr>
        <p:spPr bwMode="auto">
          <a:xfrm>
            <a:off x="754138" y="2612311"/>
            <a:ext cx="249613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900" dirty="0"/>
              <a:t>A wall / Front table, see </a:t>
            </a:r>
            <a:r>
              <a:rPr lang="en-US" sz="900" dirty="0" smtClean="0"/>
              <a:t>VM  guidelines if no mark</a:t>
            </a:r>
            <a:endParaRPr lang="en-US" sz="900" dirty="0"/>
          </a:p>
        </p:txBody>
      </p:sp>
      <p:sp>
        <p:nvSpPr>
          <p:cNvPr id="45" name="TextBox 1"/>
          <p:cNvSpPr txBox="1">
            <a:spLocks noChangeArrowheads="1"/>
          </p:cNvSpPr>
          <p:nvPr/>
        </p:nvSpPr>
        <p:spPr bwMode="auto">
          <a:xfrm>
            <a:off x="739829" y="2960913"/>
            <a:ext cx="1398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800" dirty="0" smtClean="0"/>
              <a:t>Torso</a:t>
            </a: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46" name="TextBox 1"/>
          <p:cNvSpPr txBox="1">
            <a:spLocks noChangeArrowheads="1"/>
          </p:cNvSpPr>
          <p:nvPr/>
        </p:nvSpPr>
        <p:spPr bwMode="auto">
          <a:xfrm>
            <a:off x="754138" y="3386593"/>
            <a:ext cx="1398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800" dirty="0" smtClean="0"/>
              <a:t>Basic</a:t>
            </a: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754138" y="3863561"/>
            <a:ext cx="1398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800" dirty="0" smtClean="0"/>
              <a:t>CHANGE</a:t>
            </a: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48" name="TextBox 1"/>
          <p:cNvSpPr txBox="1">
            <a:spLocks noChangeArrowheads="1"/>
          </p:cNvSpPr>
          <p:nvPr/>
        </p:nvSpPr>
        <p:spPr bwMode="auto">
          <a:xfrm>
            <a:off x="771799" y="4330684"/>
            <a:ext cx="1398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800" dirty="0" smtClean="0"/>
              <a:t>Intimate</a:t>
            </a: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49" name="TextBox 1"/>
          <p:cNvSpPr txBox="1">
            <a:spLocks noChangeArrowheads="1"/>
          </p:cNvSpPr>
          <p:nvPr/>
        </p:nvSpPr>
        <p:spPr bwMode="auto">
          <a:xfrm>
            <a:off x="754138" y="4732388"/>
            <a:ext cx="1398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800" dirty="0" smtClean="0"/>
              <a:t>Charade</a:t>
            </a: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50" name="TextBox 1"/>
          <p:cNvSpPr txBox="1">
            <a:spLocks noChangeArrowheads="1"/>
          </p:cNvSpPr>
          <p:nvPr/>
        </p:nvSpPr>
        <p:spPr bwMode="auto">
          <a:xfrm>
            <a:off x="754138" y="5219273"/>
            <a:ext cx="1398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800" dirty="0" smtClean="0"/>
              <a:t>Nightwear</a:t>
            </a: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51" name="TextBox 1"/>
          <p:cNvSpPr txBox="1">
            <a:spLocks noChangeArrowheads="1"/>
          </p:cNvSpPr>
          <p:nvPr/>
        </p:nvSpPr>
        <p:spPr bwMode="auto">
          <a:xfrm>
            <a:off x="754138" y="5694434"/>
            <a:ext cx="1398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da-DK" altLang="da-DK" sz="1800" dirty="0" err="1" smtClean="0">
                <a:latin typeface="Palatino Linotype" panose="02040502050505030304" pitchFamily="18" charset="0"/>
              </a:rPr>
              <a:t>Swim</a:t>
            </a:r>
            <a:endParaRPr lang="da-DK" altLang="da-DK" sz="1800" dirty="0">
              <a:latin typeface="Palatino Linotype" panose="02040502050505030304" pitchFamily="18" charset="0"/>
            </a:endParaRP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3"/>
          <a:srcRect t="17705"/>
          <a:stretch/>
        </p:blipFill>
        <p:spPr>
          <a:xfrm>
            <a:off x="3077824" y="1348509"/>
            <a:ext cx="8744721" cy="44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7801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Walls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52" name="Billede 51"/>
          <p:cNvPicPr>
            <a:picLocks noChangeAspect="1"/>
          </p:cNvPicPr>
          <p:nvPr/>
        </p:nvPicPr>
        <p:blipFill rotWithShape="1">
          <a:blip r:embed="rId3"/>
          <a:srcRect t="17705"/>
          <a:stretch/>
        </p:blipFill>
        <p:spPr>
          <a:xfrm>
            <a:off x="132253" y="800321"/>
            <a:ext cx="3301904" cy="169324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2558065" y="775985"/>
            <a:ext cx="515389" cy="374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pilforbindelse 4"/>
          <p:cNvCxnSpPr/>
          <p:nvPr/>
        </p:nvCxnSpPr>
        <p:spPr>
          <a:xfrm>
            <a:off x="2815759" y="1150057"/>
            <a:ext cx="1739616" cy="83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/>
          <a:stretch/>
        </p:blipFill>
        <p:spPr bwMode="auto">
          <a:xfrm>
            <a:off x="4928904" y="1747096"/>
            <a:ext cx="2118012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91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81" y="197427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26695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337889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56" y="338238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569" y="266642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506" y="197586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106" y="336809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401" y="424118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56" y="266690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98" y="198206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43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91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81" y="197427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8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26695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337889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56" y="338238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569" y="266642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94" y="42316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506" y="197586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106" y="336809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401" y="424118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56" y="266690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98" y="198206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 t="563" r="3121"/>
          <a:stretch/>
        </p:blipFill>
        <p:spPr bwMode="auto">
          <a:xfrm>
            <a:off x="7016062" y="1769533"/>
            <a:ext cx="1552205" cy="39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82" y="331571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2" y="333856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40" y="412792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0" y="415077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71" y="265053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40" y="194285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0" y="196569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82" y="331571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2" y="333856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299" y="2586084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2" y="193824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963" y="260041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39" y="194508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95" y="415792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r="49501"/>
          <a:stretch/>
        </p:blipFill>
        <p:spPr bwMode="auto">
          <a:xfrm>
            <a:off x="8568267" y="1747096"/>
            <a:ext cx="1988697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40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830" y="197427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68" y="26695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68" y="337889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05" y="338238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618" y="266642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55" y="197586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155" y="336809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50" y="424118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05" y="266690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547" y="198206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592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40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830" y="197427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" name="Picture 18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68" y="26695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68" y="337889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05" y="338238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618" y="266642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743" y="42316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55" y="197586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155" y="336809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50" y="424118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05" y="266690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547" y="198206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1" r="1"/>
          <a:stretch/>
        </p:blipFill>
        <p:spPr bwMode="auto">
          <a:xfrm>
            <a:off x="10542039" y="1747096"/>
            <a:ext cx="101408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22080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Walls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52" name="Billede 51"/>
          <p:cNvPicPr>
            <a:picLocks noChangeAspect="1"/>
          </p:cNvPicPr>
          <p:nvPr/>
        </p:nvPicPr>
        <p:blipFill rotWithShape="1">
          <a:blip r:embed="rId3"/>
          <a:srcRect t="17705"/>
          <a:stretch/>
        </p:blipFill>
        <p:spPr>
          <a:xfrm>
            <a:off x="132253" y="800321"/>
            <a:ext cx="3301904" cy="169324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2154028" y="806744"/>
            <a:ext cx="515389" cy="374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pilforbindelse 4"/>
          <p:cNvCxnSpPr>
            <a:stCxn id="2" idx="6"/>
          </p:cNvCxnSpPr>
          <p:nvPr/>
        </p:nvCxnSpPr>
        <p:spPr>
          <a:xfrm>
            <a:off x="2669417" y="993780"/>
            <a:ext cx="1885958" cy="992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 t="563" r="3121"/>
          <a:stretch/>
        </p:blipFill>
        <p:spPr bwMode="auto">
          <a:xfrm>
            <a:off x="5373620" y="1777788"/>
            <a:ext cx="1552205" cy="39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98" y="413618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18" y="415902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29" y="265879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98" y="195111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18" y="197395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57" y="2594339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194649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21" y="260867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97" y="195334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53" y="416617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2"/>
          <a:stretch/>
        </p:blipFill>
        <p:spPr bwMode="auto">
          <a:xfrm>
            <a:off x="5259158" y="1755351"/>
            <a:ext cx="128345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/>
          <a:stretch/>
        </p:blipFill>
        <p:spPr bwMode="auto">
          <a:xfrm>
            <a:off x="8908694" y="1755351"/>
            <a:ext cx="1655348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14" y="332397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72" y="413618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92" y="415902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821" y="263594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803" y="265879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72" y="195111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92" y="197395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14" y="332397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31" y="2594339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194649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595" y="260867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271" y="195334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45" y="414333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27" y="416617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r="49502"/>
          <a:stretch/>
        </p:blipFill>
        <p:spPr bwMode="auto">
          <a:xfrm>
            <a:off x="6922445" y="1755351"/>
            <a:ext cx="1986249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70" y="423993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60" y="198252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5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267785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3387150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339064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48" y="267467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85" y="198411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885" y="337635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80" y="42494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2675159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77" y="199032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322" y="423993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70" y="423993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60" y="198252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18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267785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3387150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339064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48" y="267467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73" y="423995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85" y="198411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885" y="337635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80" y="42494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2675159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77" y="199032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5032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Walls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52" name="Billede 51"/>
          <p:cNvPicPr>
            <a:picLocks noChangeAspect="1"/>
          </p:cNvPicPr>
          <p:nvPr/>
        </p:nvPicPr>
        <p:blipFill rotWithShape="1">
          <a:blip r:embed="rId3"/>
          <a:srcRect t="17705"/>
          <a:stretch/>
        </p:blipFill>
        <p:spPr>
          <a:xfrm>
            <a:off x="132253" y="800321"/>
            <a:ext cx="3301904" cy="169324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1584873" y="800321"/>
            <a:ext cx="515389" cy="374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pilforbindelse 4"/>
          <p:cNvCxnSpPr>
            <a:stCxn id="2" idx="6"/>
          </p:cNvCxnSpPr>
          <p:nvPr/>
        </p:nvCxnSpPr>
        <p:spPr>
          <a:xfrm>
            <a:off x="2100262" y="987357"/>
            <a:ext cx="2455113" cy="99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 t="563" r="3121"/>
          <a:stretch/>
        </p:blipFill>
        <p:spPr bwMode="auto">
          <a:xfrm>
            <a:off x="5373620" y="1777788"/>
            <a:ext cx="1552205" cy="39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98" y="413618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18" y="415902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29" y="265879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98" y="195111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18" y="197395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57" y="2594339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194649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21" y="260867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97" y="195334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53" y="416617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2"/>
          <a:stretch/>
        </p:blipFill>
        <p:spPr bwMode="auto">
          <a:xfrm>
            <a:off x="5259158" y="1755351"/>
            <a:ext cx="128345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/>
          <a:stretch/>
        </p:blipFill>
        <p:spPr bwMode="auto">
          <a:xfrm>
            <a:off x="8908694" y="1755351"/>
            <a:ext cx="1655348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14" y="332397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72" y="413618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92" y="415902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821" y="263594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803" y="265879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72" y="195111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92" y="197395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14" y="332397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31" y="2594339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194649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595" y="260867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271" y="195334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45" y="414333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27" y="416617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r="49502"/>
          <a:stretch/>
        </p:blipFill>
        <p:spPr bwMode="auto">
          <a:xfrm>
            <a:off x="6922445" y="1755351"/>
            <a:ext cx="1986249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70" y="423993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60" y="198252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267785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3387150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339064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48" y="267467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85" y="198411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885" y="337635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80" y="42494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2675159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77" y="199032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322" y="423993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70" y="423993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60" y="198252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8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267785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3387150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339064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48" y="267467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73" y="423995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85" y="198411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885" y="337635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80" y="42494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2675159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77" y="199032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23788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Walls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52" name="Billede 51"/>
          <p:cNvPicPr>
            <a:picLocks noChangeAspect="1"/>
          </p:cNvPicPr>
          <p:nvPr/>
        </p:nvPicPr>
        <p:blipFill rotWithShape="1">
          <a:blip r:embed="rId3"/>
          <a:srcRect t="17705"/>
          <a:stretch/>
        </p:blipFill>
        <p:spPr>
          <a:xfrm>
            <a:off x="132253" y="800321"/>
            <a:ext cx="3301904" cy="169324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1511195" y="1221001"/>
            <a:ext cx="350252" cy="5021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pilforbindelse 4"/>
          <p:cNvCxnSpPr>
            <a:stCxn id="2" idx="6"/>
          </p:cNvCxnSpPr>
          <p:nvPr/>
        </p:nvCxnSpPr>
        <p:spPr>
          <a:xfrm>
            <a:off x="1861447" y="1472070"/>
            <a:ext cx="2693928" cy="51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/>
          <a:stretch/>
        </p:blipFill>
        <p:spPr bwMode="auto">
          <a:xfrm>
            <a:off x="4928904" y="1747096"/>
            <a:ext cx="2118012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91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81" y="197427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26695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337889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56" y="338238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569" y="266642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506" y="197586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106" y="336809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401" y="424118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56" y="266690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98" y="198206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43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91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81" y="197427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8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26695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337889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56" y="338238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569" y="266642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94" y="42316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506" y="197586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106" y="336809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401" y="424118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56" y="266690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98" y="198206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 t="563" r="3121"/>
          <a:stretch/>
        </p:blipFill>
        <p:spPr bwMode="auto">
          <a:xfrm>
            <a:off x="7016062" y="1769533"/>
            <a:ext cx="1552205" cy="39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82" y="331571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2" y="333856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40" y="412792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0" y="415077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71" y="265053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40" y="194285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0" y="196569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82" y="331571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2" y="333856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299" y="2586084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2" y="193824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963" y="260041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39" y="194508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95" y="415792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r="49501"/>
          <a:stretch/>
        </p:blipFill>
        <p:spPr bwMode="auto">
          <a:xfrm>
            <a:off x="8568267" y="1747096"/>
            <a:ext cx="1988697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40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830" y="197427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68" y="26695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68" y="337889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05" y="338238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618" y="266642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55" y="197586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155" y="336809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50" y="424118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05" y="266690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547" y="198206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592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40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830" y="197427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8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68" y="26695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68" y="337889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05" y="338238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618" y="266642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743" y="42316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55" y="197586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155" y="336809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50" y="424118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05" y="266690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547" y="198206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1" r="1"/>
          <a:stretch/>
        </p:blipFill>
        <p:spPr bwMode="auto">
          <a:xfrm>
            <a:off x="10542039" y="1747096"/>
            <a:ext cx="101408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34098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Walls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52" name="Billede 51"/>
          <p:cNvPicPr>
            <a:picLocks noChangeAspect="1"/>
          </p:cNvPicPr>
          <p:nvPr/>
        </p:nvPicPr>
        <p:blipFill rotWithShape="1">
          <a:blip r:embed="rId3"/>
          <a:srcRect t="17705"/>
          <a:stretch/>
        </p:blipFill>
        <p:spPr>
          <a:xfrm>
            <a:off x="132253" y="800321"/>
            <a:ext cx="3301904" cy="169324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1783205" y="1373814"/>
            <a:ext cx="515389" cy="374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pilforbindelse 4"/>
          <p:cNvCxnSpPr>
            <a:stCxn id="2" idx="6"/>
          </p:cNvCxnSpPr>
          <p:nvPr/>
        </p:nvCxnSpPr>
        <p:spPr>
          <a:xfrm>
            <a:off x="2298594" y="1560850"/>
            <a:ext cx="2256781" cy="42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 t="563" r="3121"/>
          <a:stretch/>
        </p:blipFill>
        <p:spPr bwMode="auto">
          <a:xfrm>
            <a:off x="5373620" y="1763612"/>
            <a:ext cx="1552205" cy="39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333264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98" y="412200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18" y="414484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29" y="264461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98" y="193693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18" y="195977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333264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57" y="2580163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193232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21" y="259449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97" y="193916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53" y="415200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2"/>
          <a:stretch/>
        </p:blipFill>
        <p:spPr bwMode="auto">
          <a:xfrm>
            <a:off x="5259158" y="1741175"/>
            <a:ext cx="128345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/>
          <a:stretch/>
        </p:blipFill>
        <p:spPr bwMode="auto">
          <a:xfrm>
            <a:off x="8908694" y="1741175"/>
            <a:ext cx="1655348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14" y="330979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333264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72" y="412200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92" y="414484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821" y="262177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803" y="264461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72" y="193693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92" y="195977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14" y="330979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333264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31" y="2580163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193232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595" y="259449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271" y="193916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45" y="412916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27" y="415200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r="49502"/>
          <a:stretch/>
        </p:blipFill>
        <p:spPr bwMode="auto">
          <a:xfrm>
            <a:off x="6922445" y="1741175"/>
            <a:ext cx="1986249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70" y="4225760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60" y="1968351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266367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3372974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337646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48" y="266050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85" y="1969939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885" y="3362176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80" y="423526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2660983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77" y="197614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322" y="4225760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70" y="4225760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60" y="1968351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8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266367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3372974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337646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48" y="266050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73" y="422577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85" y="1969939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885" y="3362176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80" y="423526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2660983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77" y="1976144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93933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5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HAVE YOU RECEIVED ALL ORDERS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14300" y="1087439"/>
            <a:ext cx="5684921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800" dirty="0">
                <a:latin typeface="Palatino Linotype" panose="02040502050505030304" pitchFamily="18" charset="0"/>
              </a:rPr>
              <a:t>Have all orders been shipped to you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800" dirty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Ask Planning to confirm that the invoiced orders are corresponding to placed orders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Ask </a:t>
            </a:r>
            <a:r>
              <a:rPr lang="en-US" altLang="da-DK" sz="1400" dirty="0">
                <a:latin typeface="Palatino Linotype" panose="02040502050505030304" pitchFamily="18" charset="0"/>
              </a:rPr>
              <a:t>Order Management to confirm the amount of shipped pallets and time of delivery in your store.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6293428" y="1087438"/>
            <a:ext cx="5684921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800" dirty="0" smtClean="0">
                <a:latin typeface="Palatino Linotype" panose="02040502050505030304" pitchFamily="18" charset="0"/>
              </a:rPr>
              <a:t>Did all orders arrive in store and in good shape</a:t>
            </a:r>
            <a:endParaRPr lang="en-US" altLang="da-DK" sz="1800" dirty="0">
              <a:latin typeface="Palatino Linotype" panose="0204050205050503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800" dirty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Check </a:t>
            </a:r>
            <a:r>
              <a:rPr lang="en-US" altLang="da-DK" sz="1400" dirty="0">
                <a:latin typeface="Palatino Linotype" panose="02040502050505030304" pitchFamily="18" charset="0"/>
              </a:rPr>
              <a:t>you have received the correct amount of pallets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If </a:t>
            </a:r>
            <a:r>
              <a:rPr lang="en-US" altLang="da-DK" sz="1400" dirty="0">
                <a:latin typeface="Palatino Linotype" panose="02040502050505030304" pitchFamily="18" charset="0"/>
              </a:rPr>
              <a:t>pallets are missing contact Order Management sales@change.com follow up on phone/Skype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pic>
        <p:nvPicPr>
          <p:cNvPr id="19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7"/>
          <a:stretch/>
        </p:blipFill>
        <p:spPr>
          <a:xfrm>
            <a:off x="4957095" y="3571181"/>
            <a:ext cx="1684251" cy="16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1794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Walls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52" name="Billede 51"/>
          <p:cNvPicPr>
            <a:picLocks noChangeAspect="1"/>
          </p:cNvPicPr>
          <p:nvPr/>
        </p:nvPicPr>
        <p:blipFill rotWithShape="1">
          <a:blip r:embed="rId3"/>
          <a:srcRect t="17705"/>
          <a:stretch/>
        </p:blipFill>
        <p:spPr>
          <a:xfrm>
            <a:off x="132253" y="800321"/>
            <a:ext cx="3301904" cy="169324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2211572" y="1359637"/>
            <a:ext cx="361507" cy="374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pilforbindelse 4"/>
          <p:cNvCxnSpPr>
            <a:stCxn id="2" idx="6"/>
          </p:cNvCxnSpPr>
          <p:nvPr/>
        </p:nvCxnSpPr>
        <p:spPr>
          <a:xfrm>
            <a:off x="2573079" y="1546673"/>
            <a:ext cx="1982296" cy="44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/>
          <a:stretch/>
        </p:blipFill>
        <p:spPr bwMode="auto">
          <a:xfrm>
            <a:off x="4928904" y="1747096"/>
            <a:ext cx="2118012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91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81" y="197427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26695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337889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569" y="266642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506" y="197586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106" y="336809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43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91" y="4231681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81" y="197427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8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26695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9" y="337889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569" y="266642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94" y="423169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506" y="197586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106" y="336809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/>
          <a:stretch/>
        </p:blipFill>
        <p:spPr bwMode="auto">
          <a:xfrm>
            <a:off x="7034844" y="1747688"/>
            <a:ext cx="1655348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864" y="331631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784" y="333915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622" y="412852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542" y="415136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971" y="262828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53" y="265112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622" y="194344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542" y="196628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864" y="331631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784" y="333915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81" y="2586676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784" y="193883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45" y="260101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421" y="194567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95" y="413567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977" y="415851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616824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Walls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52" name="Billede 51"/>
          <p:cNvPicPr>
            <a:picLocks noChangeAspect="1"/>
          </p:cNvPicPr>
          <p:nvPr/>
        </p:nvPicPr>
        <p:blipFill rotWithShape="1">
          <a:blip r:embed="rId3"/>
          <a:srcRect t="17705"/>
          <a:stretch/>
        </p:blipFill>
        <p:spPr>
          <a:xfrm>
            <a:off x="132253" y="800321"/>
            <a:ext cx="3301904" cy="169324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2530549" y="1383512"/>
            <a:ext cx="496186" cy="374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pilforbindelse 4"/>
          <p:cNvCxnSpPr/>
          <p:nvPr/>
        </p:nvCxnSpPr>
        <p:spPr>
          <a:xfrm>
            <a:off x="3083442" y="1573619"/>
            <a:ext cx="1471933" cy="413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 t="563" r="3121"/>
          <a:stretch/>
        </p:blipFill>
        <p:spPr bwMode="auto">
          <a:xfrm>
            <a:off x="5373620" y="1777788"/>
            <a:ext cx="1552205" cy="39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98" y="413618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18" y="415902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29" y="265879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98" y="195111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18" y="197395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57" y="2594339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194649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21" y="260867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97" y="195334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53" y="416617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2"/>
          <a:stretch/>
        </p:blipFill>
        <p:spPr bwMode="auto">
          <a:xfrm>
            <a:off x="5259158" y="1755351"/>
            <a:ext cx="128345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/>
          <a:stretch/>
        </p:blipFill>
        <p:spPr bwMode="auto">
          <a:xfrm>
            <a:off x="8908694" y="1755351"/>
            <a:ext cx="1655348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14" y="332397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72" y="413618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92" y="415902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821" y="263594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803" y="265879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72" y="195111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92" y="197395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14" y="332397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31" y="2594339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34" y="194649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595" y="260867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271" y="195334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45" y="414333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27" y="416617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r="49502"/>
          <a:stretch/>
        </p:blipFill>
        <p:spPr bwMode="auto">
          <a:xfrm>
            <a:off x="6922445" y="1755351"/>
            <a:ext cx="1986249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70" y="423993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60" y="198252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267785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3387150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339064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48" y="267467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85" y="198411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885" y="337635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80" y="42494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2675159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77" y="199032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322" y="423993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70" y="423993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60" y="1982527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8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267785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98" y="3387150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339064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48" y="2674677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73" y="423995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85" y="198411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885" y="3376352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80" y="42494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35" y="2675159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77" y="1990320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80207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Floor module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52" name="Billede 51"/>
          <p:cNvPicPr>
            <a:picLocks noChangeAspect="1"/>
          </p:cNvPicPr>
          <p:nvPr/>
        </p:nvPicPr>
        <p:blipFill rotWithShape="1">
          <a:blip r:embed="rId3"/>
          <a:srcRect t="17705"/>
          <a:stretch/>
        </p:blipFill>
        <p:spPr>
          <a:xfrm>
            <a:off x="132253" y="800321"/>
            <a:ext cx="3301904" cy="169324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2388782" y="1121242"/>
            <a:ext cx="496186" cy="374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pilforbindelse 4"/>
          <p:cNvCxnSpPr>
            <a:stCxn id="2" idx="6"/>
          </p:cNvCxnSpPr>
          <p:nvPr/>
        </p:nvCxnSpPr>
        <p:spPr>
          <a:xfrm>
            <a:off x="2884968" y="1308278"/>
            <a:ext cx="1670407" cy="67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 b="42401"/>
          <a:stretch/>
        </p:blipFill>
        <p:spPr bwMode="auto">
          <a:xfrm>
            <a:off x="7429641" y="2043217"/>
            <a:ext cx="2118012" cy="229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18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06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43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3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35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18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8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06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43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3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35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8" r="3069" b="44486"/>
          <a:stretch/>
        </p:blipFill>
        <p:spPr bwMode="auto">
          <a:xfrm>
            <a:off x="9487008" y="2043218"/>
            <a:ext cx="45719" cy="2212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 b="42401"/>
          <a:stretch/>
        </p:blipFill>
        <p:spPr bwMode="auto">
          <a:xfrm>
            <a:off x="4953239" y="2043217"/>
            <a:ext cx="2118012" cy="229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16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04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841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41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3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16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8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04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841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41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3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8" r="3069" b="44486"/>
          <a:stretch/>
        </p:blipFill>
        <p:spPr bwMode="auto">
          <a:xfrm>
            <a:off x="7010606" y="2043218"/>
            <a:ext cx="45719" cy="2212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74882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Floor module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52" name="Billede 51"/>
          <p:cNvPicPr>
            <a:picLocks noChangeAspect="1"/>
          </p:cNvPicPr>
          <p:nvPr/>
        </p:nvPicPr>
        <p:blipFill rotWithShape="1">
          <a:blip r:embed="rId3"/>
          <a:srcRect t="17705"/>
          <a:stretch/>
        </p:blipFill>
        <p:spPr>
          <a:xfrm>
            <a:off x="132253" y="800321"/>
            <a:ext cx="3301904" cy="169324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1763750" y="1121242"/>
            <a:ext cx="496186" cy="374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Lige pilforbindelse 4"/>
          <p:cNvCxnSpPr>
            <a:stCxn id="2" idx="6"/>
          </p:cNvCxnSpPr>
          <p:nvPr/>
        </p:nvCxnSpPr>
        <p:spPr>
          <a:xfrm>
            <a:off x="2259936" y="1308278"/>
            <a:ext cx="2295439" cy="67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 b="42401"/>
          <a:stretch/>
        </p:blipFill>
        <p:spPr bwMode="auto">
          <a:xfrm>
            <a:off x="7429641" y="2043217"/>
            <a:ext cx="2118012" cy="229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18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06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43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3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35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18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8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06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43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3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35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8" r="3069" b="44486"/>
          <a:stretch/>
        </p:blipFill>
        <p:spPr bwMode="auto">
          <a:xfrm>
            <a:off x="9487008" y="2043218"/>
            <a:ext cx="45719" cy="2212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 b="42401"/>
          <a:stretch/>
        </p:blipFill>
        <p:spPr bwMode="auto">
          <a:xfrm>
            <a:off x="4953239" y="2043217"/>
            <a:ext cx="2118012" cy="229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16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04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841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41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3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16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8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04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841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41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3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5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8" r="3069" b="44486"/>
          <a:stretch/>
        </p:blipFill>
        <p:spPr bwMode="auto">
          <a:xfrm>
            <a:off x="7010606" y="2043218"/>
            <a:ext cx="45719" cy="2212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80261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8 hook wall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111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/>
          <a:stretch/>
        </p:blipFill>
        <p:spPr bwMode="auto">
          <a:xfrm>
            <a:off x="8794871" y="1760774"/>
            <a:ext cx="1655348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891" y="332939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811" y="335223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649" y="414160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569" y="416444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998" y="264137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80" y="266421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649" y="195653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569" y="197937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891" y="332939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811" y="335223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08" y="2599762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811" y="195191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772" y="261409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48" y="195876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022" y="414875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004" y="417160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2"/>
          <a:stretch/>
        </p:blipFill>
        <p:spPr bwMode="auto">
          <a:xfrm>
            <a:off x="8678931" y="1760774"/>
            <a:ext cx="128345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/>
          <a:stretch/>
        </p:blipFill>
        <p:spPr bwMode="auto">
          <a:xfrm>
            <a:off x="10485660" y="1756687"/>
            <a:ext cx="1655348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680" y="332531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600" y="334815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438" y="413751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358" y="416036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787" y="263728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69" y="266012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438" y="195244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358" y="197528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680" y="332531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600" y="334815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97" y="2595675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600" y="194783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561" y="261000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237" y="195467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811" y="414467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793" y="416751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 t="563" r="3121"/>
          <a:stretch/>
        </p:blipFill>
        <p:spPr bwMode="auto">
          <a:xfrm>
            <a:off x="7016062" y="1769533"/>
            <a:ext cx="1552205" cy="39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82" y="331571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2" y="333856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40" y="412792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0" y="415077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71" y="265053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40" y="194285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0" y="1965697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82" y="3315719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2" y="333856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299" y="2586084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2" y="193824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963" y="260041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39" y="194508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95" y="415792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2" t="563" r="3121"/>
          <a:stretch/>
        </p:blipFill>
        <p:spPr bwMode="auto">
          <a:xfrm>
            <a:off x="5373620" y="1777788"/>
            <a:ext cx="1552205" cy="39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40" y="332397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98" y="413618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18" y="4159025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29" y="2658791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98" y="195111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18" y="1973952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40" y="3323974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334681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57" y="2594339"/>
            <a:ext cx="704213" cy="32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60" y="1946496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21" y="2608673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97" y="1953340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53" y="4166178"/>
            <a:ext cx="704213" cy="3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7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2"/>
          <a:stretch/>
        </p:blipFill>
        <p:spPr bwMode="auto">
          <a:xfrm>
            <a:off x="5259158" y="1755351"/>
            <a:ext cx="128345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93787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12 hook wall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30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/>
          <a:stretch/>
        </p:blipFill>
        <p:spPr bwMode="auto">
          <a:xfrm>
            <a:off x="2900005" y="2043217"/>
            <a:ext cx="2118012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92" y="452780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82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820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820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57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70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607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207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02" y="4537309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57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599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44" y="452780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92" y="452780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82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8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820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820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57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70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95" y="45278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607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207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02" y="4537309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57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599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r="49501"/>
          <a:stretch/>
        </p:blipFill>
        <p:spPr bwMode="auto">
          <a:xfrm>
            <a:off x="5266266" y="2034344"/>
            <a:ext cx="1988697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39" y="4518929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829" y="2261520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767" y="295684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767" y="36661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604" y="3669633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617" y="2953670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54" y="2263108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154" y="3655345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49" y="452843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604" y="2954152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546" y="2269313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591" y="4518929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39" y="4518929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829" y="2261520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8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767" y="295684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767" y="36661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604" y="3669633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617" y="2953670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742" y="4518945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54" y="2263108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154" y="3655345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49" y="452843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604" y="2954152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546" y="2269313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1" r="1"/>
          <a:stretch/>
        </p:blipFill>
        <p:spPr bwMode="auto">
          <a:xfrm>
            <a:off x="7240038" y="2034344"/>
            <a:ext cx="101408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/>
          <a:stretch/>
        </p:blipFill>
        <p:spPr bwMode="auto">
          <a:xfrm>
            <a:off x="7429641" y="2043217"/>
            <a:ext cx="2118012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528" y="452780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18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06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43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3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138" y="4537309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35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80" y="452780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528" y="452780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18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" name="Picture 18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06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431" y="45278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43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3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138" y="4537309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35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6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1" r="1"/>
          <a:stretch/>
        </p:blipFill>
        <p:spPr bwMode="auto">
          <a:xfrm>
            <a:off x="9532727" y="2043217"/>
            <a:ext cx="101408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7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r="49502"/>
          <a:stretch/>
        </p:blipFill>
        <p:spPr bwMode="auto">
          <a:xfrm>
            <a:off x="9838266" y="2043217"/>
            <a:ext cx="1986249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391" y="452780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81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319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319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156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169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106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706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001" y="4537309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156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098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43" y="452780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391" y="4527802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81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0" name="Picture 18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319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319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156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169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294" y="45278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106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706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001" y="4537309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156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098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65334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>
                <a:latin typeface="Palatino Linotype" panose="02040502050505030304" pitchFamily="18" charset="0"/>
              </a:rPr>
              <a:t>Floor module</a:t>
            </a:r>
          </a:p>
        </p:txBody>
      </p:sp>
      <p:pic>
        <p:nvPicPr>
          <p:cNvPr id="133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 b="42401"/>
          <a:stretch/>
        </p:blipFill>
        <p:spPr bwMode="auto">
          <a:xfrm>
            <a:off x="7429641" y="2043217"/>
            <a:ext cx="2118012" cy="229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18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06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43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3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35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18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" name="Picture 18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6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06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43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3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93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35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6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8" r="3069" b="44486"/>
          <a:stretch/>
        </p:blipFill>
        <p:spPr bwMode="auto">
          <a:xfrm>
            <a:off x="9487008" y="2043218"/>
            <a:ext cx="45719" cy="2212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1" b="42401"/>
          <a:stretch/>
        </p:blipFill>
        <p:spPr bwMode="auto">
          <a:xfrm>
            <a:off x="4953239" y="2043217"/>
            <a:ext cx="2118012" cy="229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16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04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841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41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3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16" y="2270393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8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2965718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54" y="3675016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367850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04" y="2962543"/>
            <a:ext cx="764299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841" y="2271981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41" y="3664218"/>
            <a:ext cx="764300" cy="35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91" y="2963025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3" y="2278186"/>
            <a:ext cx="764300" cy="35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8" r="3069" b="44486"/>
          <a:stretch/>
        </p:blipFill>
        <p:spPr bwMode="auto">
          <a:xfrm>
            <a:off x="7010606" y="2043218"/>
            <a:ext cx="45719" cy="2212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27160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14300" y="1087439"/>
            <a:ext cx="568492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800" dirty="0">
                <a:latin typeface="Palatino Linotype" panose="02040502050505030304" pitchFamily="18" charset="0"/>
              </a:rPr>
              <a:t>Products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800" dirty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Receive these accordingly to manuals on the Intranet</a:t>
            </a:r>
            <a:r>
              <a:rPr lang="en-US" altLang="da-DK" sz="1400" dirty="0" smtClean="0">
                <a:latin typeface="Palatino Linotype" panose="02040502050505030304" pitchFamily="18" charset="0"/>
              </a:rPr>
              <a:t>.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 </a:t>
            </a:r>
            <a:r>
              <a:rPr lang="en-US" altLang="da-DK" sz="1400" dirty="0">
                <a:latin typeface="Palatino Linotype" panose="02040502050505030304" pitchFamily="18" charset="0"/>
              </a:rPr>
              <a:t>If items are missing please fill out claim sheet and return this to Order Management cc your planner and Country Manager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6293428" y="1087438"/>
            <a:ext cx="5684921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1800" dirty="0">
                <a:latin typeface="Palatino Linotype" panose="02040502050505030304" pitchFamily="18" charset="0"/>
              </a:rPr>
              <a:t>Marketing material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800" dirty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Check accordingly to your order list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If </a:t>
            </a:r>
            <a:r>
              <a:rPr lang="en-US" altLang="da-DK" sz="1400" dirty="0">
                <a:latin typeface="Palatino Linotype" panose="02040502050505030304" pitchFamily="18" charset="0"/>
              </a:rPr>
              <a:t>anything is missing, please make sure to pass the information on to the marketing team VM@change.com + your Country Manager follow up on phone/Skype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When </a:t>
            </a:r>
            <a:r>
              <a:rPr lang="en-US" altLang="da-DK" sz="1400" dirty="0">
                <a:latin typeface="Palatino Linotype" panose="02040502050505030304" pitchFamily="18" charset="0"/>
              </a:rPr>
              <a:t>you have checked all your marketing material, please make sure that you gather all together in one place ( for example a fitting room.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CHECK AND RECEIVE IN SYSTEM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193" y="3888205"/>
            <a:ext cx="1058757" cy="2086495"/>
          </a:xfrm>
          <a:prstGeom prst="rect">
            <a:avLst/>
          </a:prstGeom>
        </p:spPr>
      </p:pic>
      <p:pic>
        <p:nvPicPr>
          <p:cNvPr id="13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3" y="2798495"/>
            <a:ext cx="1237362" cy="123736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981" y="3501197"/>
            <a:ext cx="1229863" cy="12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3797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14300" y="1087439"/>
            <a:ext cx="901307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800" dirty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Make sure that all the staff is having a copy of the VM drawing, so you all can see where the different brands should be displayed, and that you all have a clear view over the store.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Delegate </a:t>
            </a:r>
            <a:r>
              <a:rPr lang="en-US" altLang="da-DK" sz="1400" dirty="0">
                <a:latin typeface="Palatino Linotype" panose="02040502050505030304" pitchFamily="18" charset="0"/>
              </a:rPr>
              <a:t>the different tasks </a:t>
            </a:r>
            <a:r>
              <a:rPr lang="en-US" altLang="da-DK" sz="1400" dirty="0" smtClean="0">
                <a:latin typeface="Palatino Linotype" panose="02040502050505030304" pitchFamily="18" charset="0"/>
              </a:rPr>
              <a:t>between the staff</a:t>
            </a:r>
            <a:endParaRPr lang="en-US" altLang="da-DK" sz="1400" dirty="0">
              <a:latin typeface="Palatino Linotype" panose="02040502050505030304" pitchFamily="18" charset="0"/>
            </a:endParaRP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Put product on hangers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Set up hooks and shelves in store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VM products in store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Dress mannequin and torso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VM products in closet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Set up marketing material</a:t>
            </a:r>
            <a:r>
              <a:rPr lang="en-US" altLang="da-DK" sz="1000" dirty="0">
                <a:latin typeface="Palatino Linotype" panose="02040502050505030304" pitchFamily="18" charset="0"/>
              </a:rPr>
              <a:t> </a:t>
            </a:r>
            <a:r>
              <a:rPr lang="en-US" altLang="da-DK" sz="1000" dirty="0" smtClean="0">
                <a:latin typeface="Palatino Linotype" panose="02040502050505030304" pitchFamily="18" charset="0"/>
              </a:rPr>
              <a:t>in store</a:t>
            </a:r>
            <a:endParaRPr lang="en-US" altLang="da-DK" sz="1000" dirty="0">
              <a:latin typeface="Palatino Linotype" panose="02040502050505030304" pitchFamily="18" charset="0"/>
            </a:endParaRP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Prepare fitting room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Prepare Staff room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>
                <a:latin typeface="Palatino Linotype" panose="02040502050505030304" pitchFamily="18" charset="0"/>
              </a:rPr>
              <a:t>Introduce the </a:t>
            </a:r>
            <a:r>
              <a:rPr lang="en-US" altLang="da-DK" sz="2400" b="1" dirty="0" smtClean="0">
                <a:latin typeface="Palatino Linotype" panose="02040502050505030304" pitchFamily="18" charset="0"/>
              </a:rPr>
              <a:t>VM </a:t>
            </a:r>
            <a:r>
              <a:rPr lang="en-US" altLang="da-DK" sz="2400" b="1" dirty="0">
                <a:latin typeface="Palatino Linotype" panose="02040502050505030304" pitchFamily="18" charset="0"/>
              </a:rPr>
              <a:t>plan to the staff</a:t>
            </a:r>
          </a:p>
        </p:txBody>
      </p:sp>
    </p:spTree>
    <p:extLst>
      <p:ext uri="{BB962C8B-B14F-4D97-AF65-F5344CB8AC3E}">
        <p14:creationId xmlns:p14="http://schemas.microsoft.com/office/powerpoint/2010/main" val="29333421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14300" y="1087439"/>
            <a:ext cx="901307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Start </a:t>
            </a:r>
            <a:r>
              <a:rPr lang="en-US" altLang="da-DK" sz="1400" dirty="0">
                <a:latin typeface="Palatino Linotype" panose="02040502050505030304" pitchFamily="18" charset="0"/>
              </a:rPr>
              <a:t>with building the walls with hooks &amp; shelves according to the given layout ( slides 11 - 19 ) 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Then </a:t>
            </a:r>
            <a:r>
              <a:rPr lang="en-US" altLang="da-DK" sz="1400" dirty="0">
                <a:latin typeface="Palatino Linotype" panose="02040502050505030304" pitchFamily="18" charset="0"/>
              </a:rPr>
              <a:t>build the floor modules with hooks after the given layout ( slides 11 - 12 ) 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Start </a:t>
            </a:r>
            <a:r>
              <a:rPr lang="en-US" altLang="da-DK" sz="1400" dirty="0">
                <a:latin typeface="Palatino Linotype" panose="02040502050505030304" pitchFamily="18" charset="0"/>
              </a:rPr>
              <a:t>to divide the different brands into their given area of the store. Check with your VM drawing.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>
                <a:latin typeface="Palatino Linotype" panose="02040502050505030304" pitchFamily="18" charset="0"/>
              </a:rPr>
              <a:t>Set up hooks and shelves in store</a:t>
            </a:r>
          </a:p>
        </p:txBody>
      </p:sp>
      <p:pic>
        <p:nvPicPr>
          <p:cNvPr id="8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2" y="2398249"/>
            <a:ext cx="4194175" cy="398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917382" y="2401424"/>
            <a:ext cx="1476375" cy="1477962"/>
            <a:chOff x="3275856" y="2239963"/>
            <a:chExt cx="1476946" cy="1477962"/>
          </a:xfrm>
        </p:grpSpPr>
        <p:sp>
          <p:nvSpPr>
            <p:cNvPr id="12" name="Rectangle 5"/>
            <p:cNvSpPr/>
            <p:nvPr/>
          </p:nvSpPr>
          <p:spPr>
            <a:xfrm>
              <a:off x="3383848" y="3644900"/>
              <a:ext cx="1368954" cy="7302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3" name="Picture 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2239963"/>
              <a:ext cx="825500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158" y="2239963"/>
              <a:ext cx="831850" cy="1477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20"/>
          <p:cNvGrpSpPr>
            <a:grpSpLocks/>
          </p:cNvGrpSpPr>
          <p:nvPr/>
        </p:nvGrpSpPr>
        <p:grpSpPr bwMode="auto">
          <a:xfrm>
            <a:off x="4315720" y="2569699"/>
            <a:ext cx="901700" cy="1797050"/>
            <a:chOff x="2542136" y="2458244"/>
            <a:chExt cx="900877" cy="1796513"/>
          </a:xfrm>
        </p:grpSpPr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661" y="2458244"/>
              <a:ext cx="877339" cy="404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136" y="3849945"/>
              <a:ext cx="877339" cy="404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74" y="3156744"/>
              <a:ext cx="877339" cy="404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36"/>
          <p:cNvGrpSpPr>
            <a:grpSpLocks/>
          </p:cNvGrpSpPr>
          <p:nvPr/>
        </p:nvGrpSpPr>
        <p:grpSpPr bwMode="auto">
          <a:xfrm>
            <a:off x="3642620" y="2563349"/>
            <a:ext cx="906462" cy="2660650"/>
            <a:chOff x="1850780" y="2443416"/>
            <a:chExt cx="906124" cy="2660891"/>
          </a:xfrm>
        </p:grpSpPr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565" y="3133307"/>
              <a:ext cx="877339" cy="404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3795" y="4699495"/>
              <a:ext cx="877339" cy="404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780" y="2443416"/>
              <a:ext cx="877339" cy="404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752" y="3835642"/>
              <a:ext cx="877339" cy="404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5" name="Group 51"/>
          <p:cNvGrpSpPr>
            <a:grpSpLocks/>
          </p:cNvGrpSpPr>
          <p:nvPr/>
        </p:nvGrpSpPr>
        <p:grpSpPr bwMode="auto">
          <a:xfrm>
            <a:off x="6322320" y="2603036"/>
            <a:ext cx="896937" cy="2625725"/>
            <a:chOff x="6228184" y="2702148"/>
            <a:chExt cx="895826" cy="2626490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324" y="2702148"/>
              <a:ext cx="856696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4915296"/>
              <a:ext cx="895826" cy="41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6580" y="4133933"/>
              <a:ext cx="799034" cy="368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0533" y="3387083"/>
              <a:ext cx="799034" cy="368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1"/>
          <p:cNvGrpSpPr>
            <a:grpSpLocks/>
          </p:cNvGrpSpPr>
          <p:nvPr/>
        </p:nvGrpSpPr>
        <p:grpSpPr bwMode="auto">
          <a:xfrm>
            <a:off x="5580957" y="4022261"/>
            <a:ext cx="898525" cy="1214438"/>
            <a:chOff x="-1620688" y="3638133"/>
            <a:chExt cx="898525" cy="1214614"/>
          </a:xfrm>
        </p:grpSpPr>
        <p:pic>
          <p:nvPicPr>
            <p:cNvPr id="31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57397" y="3638133"/>
              <a:ext cx="835234" cy="385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20688" y="4439294"/>
              <a:ext cx="896792" cy="413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uppe 39"/>
          <p:cNvGrpSpPr>
            <a:grpSpLocks/>
          </p:cNvGrpSpPr>
          <p:nvPr/>
        </p:nvGrpSpPr>
        <p:grpSpPr bwMode="auto">
          <a:xfrm>
            <a:off x="4966595" y="4007974"/>
            <a:ext cx="896937" cy="1193800"/>
            <a:chOff x="6072188" y="3897313"/>
            <a:chExt cx="896937" cy="1193800"/>
          </a:xfrm>
        </p:grpSpPr>
        <p:pic>
          <p:nvPicPr>
            <p:cNvPr id="34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188" y="4678363"/>
              <a:ext cx="896937" cy="412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1400" y="3897313"/>
              <a:ext cx="798513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" name="Gruppe 54"/>
          <p:cNvGrpSpPr>
            <a:grpSpLocks/>
          </p:cNvGrpSpPr>
          <p:nvPr/>
        </p:nvGrpSpPr>
        <p:grpSpPr bwMode="auto">
          <a:xfrm>
            <a:off x="6919220" y="2607799"/>
            <a:ext cx="901700" cy="2625725"/>
            <a:chOff x="6067425" y="2465388"/>
            <a:chExt cx="901700" cy="2625725"/>
          </a:xfrm>
        </p:grpSpPr>
        <p:pic>
          <p:nvPicPr>
            <p:cNvPr id="3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888" y="2465388"/>
              <a:ext cx="8572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425" y="3162300"/>
              <a:ext cx="847725" cy="392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188" y="4678363"/>
              <a:ext cx="896937" cy="412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1400" y="3897313"/>
              <a:ext cx="798513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720" y="4792199"/>
            <a:ext cx="877887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03313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14300" y="1087439"/>
            <a:ext cx="9013075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800" dirty="0"/>
              <a:t>If the merchandise </a:t>
            </a:r>
            <a:r>
              <a:rPr lang="en-US" sz="1800" dirty="0" smtClean="0"/>
              <a:t>arrives NOT on </a:t>
            </a:r>
            <a:r>
              <a:rPr lang="en-US" sz="1800" dirty="0"/>
              <a:t>hangers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Allocate 1 person or more to put on Hanger 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Make </a:t>
            </a:r>
            <a:r>
              <a:rPr lang="en-US" altLang="da-DK" sz="1400" dirty="0">
                <a:latin typeface="Palatino Linotype" panose="02040502050505030304" pitchFamily="18" charset="0"/>
              </a:rPr>
              <a:t>sure you hang the products in the right place in the store accordingly to the VM </a:t>
            </a:r>
            <a:r>
              <a:rPr lang="en-US" altLang="da-DK" sz="1400" dirty="0" smtClean="0">
                <a:latin typeface="Palatino Linotype" panose="02040502050505030304" pitchFamily="18" charset="0"/>
              </a:rPr>
              <a:t>drawing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Between 6-8 hangers per hook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Smallest size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The rest goes to stock</a:t>
            </a:r>
          </a:p>
          <a:p>
            <a:pPr marL="285750" indent="-285750">
              <a:spcBef>
                <a:spcPct val="0"/>
              </a:spcBef>
            </a:pPr>
            <a:endParaRPr lang="en-US" sz="1400" dirty="0" smtClean="0"/>
          </a:p>
          <a:p>
            <a:pPr marL="285750" indent="-285750">
              <a:spcBef>
                <a:spcPct val="0"/>
              </a:spcBef>
            </a:pPr>
            <a:r>
              <a:rPr lang="en-US" sz="1400" dirty="0" smtClean="0"/>
              <a:t>Place </a:t>
            </a:r>
            <a:r>
              <a:rPr lang="en-US" sz="1400" dirty="0"/>
              <a:t>all accessories and stockings in acrylic boxes, and display those in the Basic area</a:t>
            </a:r>
            <a:r>
              <a:rPr lang="en-US" sz="1400" dirty="0" smtClean="0"/>
              <a:t>.</a:t>
            </a:r>
          </a:p>
          <a:p>
            <a:pPr marL="285750" indent="-285750">
              <a:spcBef>
                <a:spcPct val="0"/>
              </a:spcBef>
            </a:pPr>
            <a:endParaRPr lang="en-US" sz="1400" dirty="0" smtClean="0"/>
          </a:p>
          <a:p>
            <a:pPr marL="285750" indent="-285750">
              <a:spcBef>
                <a:spcPct val="0"/>
              </a:spcBef>
            </a:pPr>
            <a:r>
              <a:rPr lang="en-US" sz="1400" dirty="0" smtClean="0"/>
              <a:t>Dress </a:t>
            </a:r>
            <a:r>
              <a:rPr lang="en-US" sz="1400" dirty="0"/>
              <a:t>the mannequins, torsos, busts etc.</a:t>
            </a:r>
          </a:p>
          <a:p>
            <a:pPr marL="285750" indent="-285750">
              <a:spcBef>
                <a:spcPct val="0"/>
              </a:spcBef>
            </a:pPr>
            <a:endParaRPr lang="en-US" sz="1400" dirty="0" smtClean="0"/>
          </a:p>
          <a:p>
            <a:pPr>
              <a:spcBef>
                <a:spcPct val="0"/>
              </a:spcBef>
              <a:buNone/>
            </a:pPr>
            <a:endParaRPr lang="en-US" sz="1800" dirty="0" smtClean="0"/>
          </a:p>
          <a:p>
            <a:pPr>
              <a:spcBef>
                <a:spcPct val="0"/>
              </a:spcBef>
              <a:buNone/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Unpack products and do the VM 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10743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14300" y="1087439"/>
            <a:ext cx="9013075" cy="43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800" dirty="0"/>
              <a:t>If the merchandise </a:t>
            </a:r>
            <a:r>
              <a:rPr lang="en-US" sz="1800" dirty="0" smtClean="0"/>
              <a:t>arrives on </a:t>
            </a:r>
            <a:r>
              <a:rPr lang="en-US" sz="1800" dirty="0"/>
              <a:t>hangers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Unpack the boxes with merchandise. 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Make </a:t>
            </a:r>
            <a:r>
              <a:rPr lang="en-US" altLang="da-DK" sz="1400" dirty="0">
                <a:latin typeface="Palatino Linotype" panose="02040502050505030304" pitchFamily="18" charset="0"/>
              </a:rPr>
              <a:t>sure you hang the products in the right place in the store accordingly to the VM </a:t>
            </a:r>
            <a:r>
              <a:rPr lang="en-US" altLang="da-DK" sz="1400" dirty="0" smtClean="0">
                <a:latin typeface="Palatino Linotype" panose="02040502050505030304" pitchFamily="18" charset="0"/>
              </a:rPr>
              <a:t>drawing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Start with the walls, then continue with the floor modules, and finally the racks.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Start </a:t>
            </a:r>
            <a:r>
              <a:rPr lang="en-US" altLang="da-DK" sz="1000" dirty="0">
                <a:latin typeface="Palatino Linotype" panose="02040502050505030304" pitchFamily="18" charset="0"/>
              </a:rPr>
              <a:t>to organize that the merchandise is hanging in correct size order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There are to be 6 to 8 products per hook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Organize in correct size order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We </a:t>
            </a:r>
            <a:r>
              <a:rPr lang="en-US" altLang="da-DK" sz="1000" dirty="0">
                <a:latin typeface="Palatino Linotype" panose="02040502050505030304" pitchFamily="18" charset="0"/>
              </a:rPr>
              <a:t>display the smaller sizes – the bigger sizes are to be on stock 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The </a:t>
            </a:r>
            <a:r>
              <a:rPr lang="en-US" altLang="da-DK" sz="1000" dirty="0">
                <a:latin typeface="Palatino Linotype" panose="02040502050505030304" pitchFamily="18" charset="0"/>
              </a:rPr>
              <a:t>rest goes to </a:t>
            </a:r>
            <a:r>
              <a:rPr lang="en-US" altLang="da-DK" sz="1000" dirty="0" smtClean="0">
                <a:latin typeface="Palatino Linotype" panose="02040502050505030304" pitchFamily="18" charset="0"/>
              </a:rPr>
              <a:t>stock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>
                <a:latin typeface="Palatino Linotype" panose="02040502050505030304" pitchFamily="18" charset="0"/>
              </a:rPr>
              <a:t>When you have finished one wall, check with the VM drawing that wall and drawing is corresponding with each other.</a:t>
            </a:r>
          </a:p>
          <a:p>
            <a:pPr marL="1028700" lvl="1">
              <a:spcBef>
                <a:spcPct val="0"/>
              </a:spcBef>
            </a:pPr>
            <a:endParaRPr lang="en-US" altLang="da-DK" sz="1000" dirty="0">
              <a:latin typeface="Palatino Linotype" panose="0204050205050503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sz="1400" dirty="0" smtClean="0"/>
          </a:p>
          <a:p>
            <a:pPr marL="285750" indent="-285750">
              <a:spcBef>
                <a:spcPct val="0"/>
              </a:spcBef>
            </a:pPr>
            <a:r>
              <a:rPr lang="en-US" sz="1400" dirty="0" smtClean="0"/>
              <a:t>Place </a:t>
            </a:r>
            <a:r>
              <a:rPr lang="en-US" sz="1400" dirty="0"/>
              <a:t>all accessories and stockings in acrylic boxes, and display those in the Basic area</a:t>
            </a:r>
            <a:r>
              <a:rPr lang="en-US" sz="1400" dirty="0" smtClean="0"/>
              <a:t>.</a:t>
            </a:r>
          </a:p>
          <a:p>
            <a:pPr marL="285750" indent="-285750">
              <a:spcBef>
                <a:spcPct val="0"/>
              </a:spcBef>
            </a:pPr>
            <a:endParaRPr lang="en-US" sz="1400" dirty="0" smtClean="0"/>
          </a:p>
          <a:p>
            <a:pPr marL="285750" indent="-285750">
              <a:spcBef>
                <a:spcPct val="0"/>
              </a:spcBef>
            </a:pPr>
            <a:r>
              <a:rPr lang="en-US" sz="1400" dirty="0" smtClean="0"/>
              <a:t>Dress </a:t>
            </a:r>
            <a:r>
              <a:rPr lang="en-US" sz="1400" dirty="0"/>
              <a:t>the mannequins, torsos, busts etc.</a:t>
            </a:r>
          </a:p>
          <a:p>
            <a:pPr marL="285750" indent="-285750">
              <a:spcBef>
                <a:spcPct val="0"/>
              </a:spcBef>
            </a:pPr>
            <a:endParaRPr lang="en-US" sz="1400" dirty="0" smtClean="0"/>
          </a:p>
          <a:p>
            <a:pPr>
              <a:spcBef>
                <a:spcPct val="0"/>
              </a:spcBef>
              <a:buNone/>
            </a:pPr>
            <a:endParaRPr lang="en-US" sz="1800" dirty="0" smtClean="0"/>
          </a:p>
          <a:p>
            <a:pPr>
              <a:spcBef>
                <a:spcPct val="0"/>
              </a:spcBef>
              <a:buNone/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Unpack products and do the VM 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  <p:grpSp>
        <p:nvGrpSpPr>
          <p:cNvPr id="8" name="Group 72"/>
          <p:cNvGrpSpPr/>
          <p:nvPr/>
        </p:nvGrpSpPr>
        <p:grpSpPr>
          <a:xfrm>
            <a:off x="7602434" y="3659658"/>
            <a:ext cx="3503920" cy="2125017"/>
            <a:chOff x="8102747" y="3560893"/>
            <a:chExt cx="3503920" cy="2125017"/>
          </a:xfrm>
        </p:grpSpPr>
        <p:pic>
          <p:nvPicPr>
            <p:cNvPr id="9" name="Picture 15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747" y="3702242"/>
              <a:ext cx="2335577" cy="1983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526" y="4873689"/>
              <a:ext cx="488862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4055" y="4519641"/>
              <a:ext cx="488862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449" y="3784688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3233" y="4531816"/>
              <a:ext cx="488862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4055" y="4153170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5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484"/>
            <a:stretch/>
          </p:blipFill>
          <p:spPr bwMode="auto">
            <a:xfrm>
              <a:off x="10403841" y="3702242"/>
              <a:ext cx="1179849" cy="1983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2263" y="4905714"/>
              <a:ext cx="488862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6904" y="4522061"/>
              <a:ext cx="488862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7804" y="4523004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6316" y="4153170"/>
              <a:ext cx="488862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903" y="4135931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1471" y="4901441"/>
              <a:ext cx="488862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11575734" y="5347634"/>
              <a:ext cx="0" cy="3370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958" y="4153170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714" y="4873685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130" y="3699890"/>
              <a:ext cx="459690" cy="731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28"/>
            <p:cNvSpPr/>
            <p:nvPr/>
          </p:nvSpPr>
          <p:spPr bwMode="auto">
            <a:xfrm>
              <a:off x="9281450" y="4414964"/>
              <a:ext cx="1099415" cy="2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30" name="Picture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1294" y="3703049"/>
              <a:ext cx="462342" cy="735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490" y="4520280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9553" y="4520280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8979" y="4523004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0684" y="4871915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735" y="4860236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0490" y="3792913"/>
              <a:ext cx="488863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903" y="3791975"/>
              <a:ext cx="488862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7829" y="3791975"/>
              <a:ext cx="488862" cy="20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0015911" y="4618815"/>
              <a:ext cx="308868" cy="230832"/>
            </a:xfrm>
            <a:prstGeom prst="rect">
              <a:avLst/>
            </a:prstGeom>
            <a:solidFill>
              <a:srgbClr val="DECFC8"/>
            </a:solidFill>
          </p:spPr>
          <p:txBody>
            <a:bodyPr wrap="square" rtlCol="0">
              <a:spAutoFit/>
            </a:bodyPr>
            <a:lstStyle/>
            <a:p>
              <a:endParaRPr lang="da-DK" sz="9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628230" y="4620365"/>
              <a:ext cx="399902" cy="230832"/>
            </a:xfrm>
            <a:prstGeom prst="rect">
              <a:avLst/>
            </a:prstGeom>
            <a:solidFill>
              <a:srgbClr val="DECFC8"/>
            </a:solidFill>
          </p:spPr>
          <p:txBody>
            <a:bodyPr wrap="square" rtlCol="0">
              <a:spAutoFit/>
            </a:bodyPr>
            <a:lstStyle/>
            <a:p>
              <a:endParaRPr lang="da-DK" sz="9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010263" y="4977506"/>
              <a:ext cx="314516" cy="230832"/>
            </a:xfrm>
            <a:prstGeom prst="rect">
              <a:avLst/>
            </a:prstGeom>
            <a:solidFill>
              <a:srgbClr val="DECFC8"/>
            </a:solidFill>
          </p:spPr>
          <p:txBody>
            <a:bodyPr wrap="square" rtlCol="0">
              <a:spAutoFit/>
            </a:bodyPr>
            <a:lstStyle/>
            <a:p>
              <a:endParaRPr lang="da-DK" sz="9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629052" y="4977506"/>
              <a:ext cx="399902" cy="230832"/>
            </a:xfrm>
            <a:prstGeom prst="rect">
              <a:avLst/>
            </a:prstGeom>
            <a:solidFill>
              <a:srgbClr val="DECFC8"/>
            </a:solidFill>
          </p:spPr>
          <p:txBody>
            <a:bodyPr wrap="square" rtlCol="0">
              <a:spAutoFit/>
            </a:bodyPr>
            <a:lstStyle/>
            <a:p>
              <a:endParaRPr lang="da-DK" sz="9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17696" y="4230848"/>
              <a:ext cx="399902" cy="230832"/>
            </a:xfrm>
            <a:prstGeom prst="rect">
              <a:avLst/>
            </a:prstGeom>
            <a:solidFill>
              <a:srgbClr val="DECFC8"/>
            </a:solidFill>
          </p:spPr>
          <p:txBody>
            <a:bodyPr wrap="square" rtlCol="0">
              <a:spAutoFit/>
            </a:bodyPr>
            <a:lstStyle/>
            <a:p>
              <a:endParaRPr lang="da-DK" sz="9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17696" y="3902465"/>
              <a:ext cx="399902" cy="230832"/>
            </a:xfrm>
            <a:prstGeom prst="rect">
              <a:avLst/>
            </a:prstGeom>
            <a:solidFill>
              <a:srgbClr val="DECFC8"/>
            </a:solidFill>
          </p:spPr>
          <p:txBody>
            <a:bodyPr wrap="square" rtlCol="0">
              <a:spAutoFit/>
            </a:bodyPr>
            <a:lstStyle/>
            <a:p>
              <a:endParaRPr lang="da-DK" sz="9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218065" y="4987473"/>
              <a:ext cx="399902" cy="230832"/>
            </a:xfrm>
            <a:prstGeom prst="rect">
              <a:avLst/>
            </a:prstGeom>
            <a:solidFill>
              <a:srgbClr val="DECFC8"/>
            </a:solidFill>
          </p:spPr>
          <p:txBody>
            <a:bodyPr wrap="square" rtlCol="0">
              <a:spAutoFit/>
            </a:bodyPr>
            <a:lstStyle/>
            <a:p>
              <a:endParaRPr lang="da-DK" sz="900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10119394" y="3560893"/>
              <a:ext cx="1232" cy="149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1283203" y="3565119"/>
              <a:ext cx="1232" cy="149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0733180" y="3574811"/>
              <a:ext cx="1232" cy="149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217274" y="4654318"/>
              <a:ext cx="399902" cy="230832"/>
            </a:xfrm>
            <a:prstGeom prst="rect">
              <a:avLst/>
            </a:prstGeom>
            <a:solidFill>
              <a:srgbClr val="DECFC8"/>
            </a:solidFill>
          </p:spPr>
          <p:txBody>
            <a:bodyPr wrap="square" rtlCol="0">
              <a:spAutoFit/>
            </a:bodyPr>
            <a:lstStyle/>
            <a:p>
              <a:endParaRPr lang="da-DK" sz="900" dirty="0"/>
            </a:p>
          </p:txBody>
        </p:sp>
        <p:cxnSp>
          <p:nvCxnSpPr>
            <p:cNvPr id="69" name="Straight Arrow Connector 69"/>
            <p:cNvCxnSpPr/>
            <p:nvPr/>
          </p:nvCxnSpPr>
          <p:spPr>
            <a:xfrm>
              <a:off x="9460449" y="3565054"/>
              <a:ext cx="1232" cy="149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70"/>
            <p:cNvSpPr txBox="1"/>
            <p:nvPr/>
          </p:nvSpPr>
          <p:spPr>
            <a:xfrm>
              <a:off x="9337109" y="4617018"/>
              <a:ext cx="223033" cy="607530"/>
            </a:xfrm>
            <a:prstGeom prst="rect">
              <a:avLst/>
            </a:prstGeom>
            <a:solidFill>
              <a:srgbClr val="DECFC8"/>
            </a:solidFill>
          </p:spPr>
          <p:txBody>
            <a:bodyPr wrap="square" rtlCol="0">
              <a:spAutoFit/>
            </a:bodyPr>
            <a:lstStyle/>
            <a:p>
              <a:endParaRPr lang="da-DK" sz="900" dirty="0" smtClean="0"/>
            </a:p>
          </p:txBody>
        </p:sp>
      </p:grpSp>
      <p:sp>
        <p:nvSpPr>
          <p:cNvPr id="71" name="TextBox 47"/>
          <p:cNvSpPr txBox="1"/>
          <p:nvPr/>
        </p:nvSpPr>
        <p:spPr>
          <a:xfrm>
            <a:off x="8268287" y="4387802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sp>
        <p:nvSpPr>
          <p:cNvPr id="72" name="TextBox 48"/>
          <p:cNvSpPr txBox="1"/>
          <p:nvPr/>
        </p:nvSpPr>
        <p:spPr>
          <a:xfrm>
            <a:off x="8268287" y="4059419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sp>
        <p:nvSpPr>
          <p:cNvPr id="73" name="TextBox 51"/>
          <p:cNvSpPr txBox="1"/>
          <p:nvPr/>
        </p:nvSpPr>
        <p:spPr>
          <a:xfrm>
            <a:off x="8268656" y="5144427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sp>
        <p:nvSpPr>
          <p:cNvPr id="74" name="TextBox 61"/>
          <p:cNvSpPr txBox="1"/>
          <p:nvPr/>
        </p:nvSpPr>
        <p:spPr>
          <a:xfrm>
            <a:off x="8267865" y="4811272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sp>
        <p:nvSpPr>
          <p:cNvPr id="75" name="TextBox 47"/>
          <p:cNvSpPr txBox="1"/>
          <p:nvPr/>
        </p:nvSpPr>
        <p:spPr>
          <a:xfrm>
            <a:off x="10080958" y="4385051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sp>
        <p:nvSpPr>
          <p:cNvPr id="76" name="TextBox 48"/>
          <p:cNvSpPr txBox="1"/>
          <p:nvPr/>
        </p:nvSpPr>
        <p:spPr>
          <a:xfrm>
            <a:off x="10080958" y="4056668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sp>
        <p:nvSpPr>
          <p:cNvPr id="77" name="TextBox 51"/>
          <p:cNvSpPr txBox="1"/>
          <p:nvPr/>
        </p:nvSpPr>
        <p:spPr>
          <a:xfrm>
            <a:off x="10081327" y="5141676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sp>
        <p:nvSpPr>
          <p:cNvPr id="78" name="TextBox 61"/>
          <p:cNvSpPr txBox="1"/>
          <p:nvPr/>
        </p:nvSpPr>
        <p:spPr>
          <a:xfrm>
            <a:off x="10080536" y="4808521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sp>
        <p:nvSpPr>
          <p:cNvPr id="79" name="TextBox 47"/>
          <p:cNvSpPr txBox="1"/>
          <p:nvPr/>
        </p:nvSpPr>
        <p:spPr>
          <a:xfrm>
            <a:off x="10597818" y="4375359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sp>
        <p:nvSpPr>
          <p:cNvPr id="80" name="TextBox 48"/>
          <p:cNvSpPr txBox="1"/>
          <p:nvPr/>
        </p:nvSpPr>
        <p:spPr>
          <a:xfrm>
            <a:off x="10597818" y="4046976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sp>
        <p:nvSpPr>
          <p:cNvPr id="81" name="TextBox 51"/>
          <p:cNvSpPr txBox="1"/>
          <p:nvPr/>
        </p:nvSpPr>
        <p:spPr>
          <a:xfrm>
            <a:off x="10598187" y="5131984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sp>
        <p:nvSpPr>
          <p:cNvPr id="82" name="TextBox 61"/>
          <p:cNvSpPr txBox="1"/>
          <p:nvPr/>
        </p:nvSpPr>
        <p:spPr>
          <a:xfrm>
            <a:off x="10597396" y="4798829"/>
            <a:ext cx="399902" cy="230832"/>
          </a:xfrm>
          <a:prstGeom prst="rect">
            <a:avLst/>
          </a:prstGeom>
          <a:solidFill>
            <a:srgbClr val="DECFC8"/>
          </a:solidFill>
        </p:spPr>
        <p:txBody>
          <a:bodyPr wrap="square" rtlCol="0">
            <a:spAutoFit/>
          </a:bodyPr>
          <a:lstStyle/>
          <a:p>
            <a:endParaRPr lang="da-DK" sz="900" dirty="0"/>
          </a:p>
        </p:txBody>
      </p:sp>
      <p:cxnSp>
        <p:nvCxnSpPr>
          <p:cNvPr id="84" name="Straight Arrow Connector 57"/>
          <p:cNvCxnSpPr/>
          <p:nvPr/>
        </p:nvCxnSpPr>
        <p:spPr>
          <a:xfrm>
            <a:off x="8491149" y="3675435"/>
            <a:ext cx="1232" cy="14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58"/>
          <p:cNvCxnSpPr/>
          <p:nvPr/>
        </p:nvCxnSpPr>
        <p:spPr>
          <a:xfrm>
            <a:off x="7941126" y="3685127"/>
            <a:ext cx="1232" cy="14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53344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14300" y="1087439"/>
            <a:ext cx="9013075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First you collect all the marketing material from where you gathered it in the beginning of the day. 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Unpack </a:t>
            </a:r>
            <a:r>
              <a:rPr lang="en-US" altLang="da-DK" sz="1400" dirty="0">
                <a:latin typeface="Palatino Linotype" panose="02040502050505030304" pitchFamily="18" charset="0"/>
              </a:rPr>
              <a:t>all material and place it by its hanging location. 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Start </a:t>
            </a:r>
            <a:r>
              <a:rPr lang="en-US" altLang="da-DK" sz="1400" dirty="0">
                <a:latin typeface="Palatino Linotype" panose="02040502050505030304" pitchFamily="18" charset="0"/>
              </a:rPr>
              <a:t>with displaying all the largest materials, such as bra guide, wall acrylic frames etc.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Continue </a:t>
            </a:r>
            <a:r>
              <a:rPr lang="en-US" altLang="da-DK" sz="1400" dirty="0">
                <a:latin typeface="Palatino Linotype" panose="02040502050505030304" pitchFamily="18" charset="0"/>
              </a:rPr>
              <a:t>with all the smaller formats such as A4, A6, </a:t>
            </a:r>
            <a:r>
              <a:rPr lang="en-US" altLang="da-DK" sz="1400" dirty="0" smtClean="0">
                <a:latin typeface="Palatino Linotype" panose="02040502050505030304" pitchFamily="18" charset="0"/>
              </a:rPr>
              <a:t>A5.</a:t>
            </a:r>
          </a:p>
          <a:p>
            <a:pPr>
              <a:spcBef>
                <a:spcPct val="0"/>
              </a:spcBef>
              <a:buNone/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da-DK" sz="1400" b="1" dirty="0" smtClean="0">
                <a:latin typeface="Palatino Linotype" panose="02040502050505030304" pitchFamily="18" charset="0"/>
              </a:rPr>
              <a:t>After </a:t>
            </a:r>
            <a:r>
              <a:rPr lang="en-US" altLang="da-DK" sz="1400" b="1" dirty="0">
                <a:latin typeface="Palatino Linotype" panose="02040502050505030304" pitchFamily="18" charset="0"/>
              </a:rPr>
              <a:t>you have displayed all material in the shop and fitting room, double check that all frames and acrylic frames are having marketing material in them.</a:t>
            </a:r>
          </a:p>
          <a:p>
            <a:pPr>
              <a:spcBef>
                <a:spcPct val="0"/>
              </a:spcBef>
              <a:buNone/>
            </a:pPr>
            <a:endParaRPr lang="en-US" sz="1800" dirty="0" smtClean="0"/>
          </a:p>
          <a:p>
            <a:pPr>
              <a:spcBef>
                <a:spcPct val="0"/>
              </a:spcBef>
              <a:buNone/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VM with Marketing material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2684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81750"/>
            <a:ext cx="12192000" cy="503238"/>
          </a:xfrm>
          <a:prstGeom prst="rect">
            <a:avLst/>
          </a:prstGeom>
          <a:solidFill>
            <a:srgbClr val="DE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2" name="Picture 3" descr="G:\Markedsføring\LOGOS\Change-lingerie-black-tranpa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6485731"/>
            <a:ext cx="7921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Slide Number Placeholder 1"/>
          <p:cNvSpPr txBox="1">
            <a:spLocks/>
          </p:cNvSpPr>
          <p:nvPr/>
        </p:nvSpPr>
        <p:spPr bwMode="auto">
          <a:xfrm>
            <a:off x="2100262" y="6381750"/>
            <a:ext cx="7991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3819102-F129-4F9D-918B-CECCFA54E3D4}" type="slidenum">
              <a:rPr lang="en-US" altLang="da-DK" sz="1200">
                <a:solidFill>
                  <a:srgbClr val="898989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da-DK" sz="1200" dirty="0">
              <a:solidFill>
                <a:srgbClr val="89898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" y="765175"/>
            <a:ext cx="11931650" cy="0"/>
          </a:xfrm>
          <a:prstGeom prst="line">
            <a:avLst/>
          </a:prstGeom>
          <a:ln w="31750">
            <a:solidFill>
              <a:srgbClr val="DEC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114300" y="1087439"/>
            <a:ext cx="90130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>
                <a:latin typeface="Palatino Linotype" panose="02040502050505030304" pitchFamily="18" charset="0"/>
              </a:rPr>
              <a:t>Turn on the TV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Make </a:t>
            </a:r>
            <a:r>
              <a:rPr lang="en-US" altLang="da-DK" sz="1400" dirty="0">
                <a:latin typeface="Palatino Linotype" panose="02040502050505030304" pitchFamily="18" charset="0"/>
              </a:rPr>
              <a:t>sure that the TV has been installed so that the source for the </a:t>
            </a:r>
            <a:r>
              <a:rPr lang="en-US" altLang="da-DK" sz="1400" dirty="0" smtClean="0">
                <a:latin typeface="Palatino Linotype" panose="02040502050505030304" pitchFamily="18" charset="0"/>
              </a:rPr>
              <a:t>Media player </a:t>
            </a:r>
            <a:r>
              <a:rPr lang="en-US" altLang="da-DK" sz="1400" dirty="0">
                <a:latin typeface="Palatino Linotype" panose="02040502050505030304" pitchFamily="18" charset="0"/>
              </a:rPr>
              <a:t>always will appear as default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Make </a:t>
            </a:r>
            <a:r>
              <a:rPr lang="en-US" altLang="da-DK" sz="1400" dirty="0">
                <a:latin typeface="Palatino Linotype" panose="02040502050505030304" pitchFamily="18" charset="0"/>
              </a:rPr>
              <a:t>sure the Media player is turned on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Make </a:t>
            </a:r>
            <a:r>
              <a:rPr lang="en-US" altLang="da-DK" sz="1400" dirty="0">
                <a:latin typeface="Palatino Linotype" panose="02040502050505030304" pitchFamily="18" charset="0"/>
              </a:rPr>
              <a:t>sure the Media player is turned connected to the Internet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Check </a:t>
            </a:r>
            <a:r>
              <a:rPr lang="en-US" altLang="da-DK" sz="1400" dirty="0">
                <a:latin typeface="Palatino Linotype" panose="02040502050505030304" pitchFamily="18" charset="0"/>
              </a:rPr>
              <a:t>the picture is shown in the right view (it should be portrait)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If </a:t>
            </a:r>
            <a:r>
              <a:rPr lang="en-US" altLang="da-DK" sz="1000" dirty="0">
                <a:latin typeface="Palatino Linotype" panose="02040502050505030304" pitchFamily="18" charset="0"/>
              </a:rPr>
              <a:t>the picture is shown in a wrong view, contact Project Manager</a:t>
            </a:r>
          </a:p>
          <a:p>
            <a:pPr marL="285750" indent="-285750">
              <a:spcBef>
                <a:spcPct val="0"/>
              </a:spcBef>
            </a:pPr>
            <a:endParaRPr lang="en-US" altLang="da-DK" sz="1400" dirty="0" smtClean="0">
              <a:latin typeface="Palatino Linotype" panose="02040502050505030304" pitchFamily="18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altLang="da-DK" sz="1400" dirty="0" smtClean="0">
                <a:latin typeface="Palatino Linotype" panose="02040502050505030304" pitchFamily="18" charset="0"/>
              </a:rPr>
              <a:t>Check </a:t>
            </a:r>
            <a:r>
              <a:rPr lang="en-US" altLang="da-DK" sz="1400" dirty="0">
                <a:latin typeface="Palatino Linotype" panose="02040502050505030304" pitchFamily="18" charset="0"/>
              </a:rPr>
              <a:t>that the loop is as agreed upon with Marketing</a:t>
            </a:r>
          </a:p>
          <a:p>
            <a:pPr marL="1028700" lvl="1">
              <a:spcBef>
                <a:spcPct val="0"/>
              </a:spcBef>
            </a:pPr>
            <a:r>
              <a:rPr lang="en-US" altLang="da-DK" sz="1000" dirty="0" smtClean="0">
                <a:latin typeface="Palatino Linotype" panose="02040502050505030304" pitchFamily="18" charset="0"/>
              </a:rPr>
              <a:t>If </a:t>
            </a:r>
            <a:r>
              <a:rPr lang="en-US" altLang="da-DK" sz="1000" dirty="0">
                <a:latin typeface="Palatino Linotype" panose="02040502050505030304" pitchFamily="18" charset="0"/>
              </a:rPr>
              <a:t>the content is not correct, contact Marketing@change.com and follow up on Skype/phone</a:t>
            </a:r>
          </a:p>
          <a:p>
            <a:pPr>
              <a:spcBef>
                <a:spcPct val="0"/>
              </a:spcBef>
              <a:buNone/>
            </a:pPr>
            <a:endParaRPr lang="en-US" altLang="da-DK" sz="1400" dirty="0">
              <a:latin typeface="Palatino Linotype" panose="0204050205050503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z="14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" y="225426"/>
            <a:ext cx="11931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a-DK" sz="2400" b="1" dirty="0" smtClean="0">
                <a:latin typeface="Palatino Linotype" panose="02040502050505030304" pitchFamily="18" charset="0"/>
              </a:rPr>
              <a:t>TV screen</a:t>
            </a:r>
            <a:endParaRPr lang="en-US" altLang="da-DK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92751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1658</Words>
  <Application>Microsoft Office PowerPoint</Application>
  <PresentationFormat>Widescreen</PresentationFormat>
  <Paragraphs>239</Paragraphs>
  <Slides>26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Palatino Linotype</vt:lpstr>
      <vt:lpstr>Office Theme</vt:lpstr>
      <vt:lpstr>VM Guide Farsta, Stockholm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>Change Of Scandinavia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Nadja Egebjerg Korsgaard</dc:creator>
  <cp:lastModifiedBy>Katja Remme</cp:lastModifiedBy>
  <cp:revision>104</cp:revision>
  <dcterms:created xsi:type="dcterms:W3CDTF">2018-08-23T06:53:51Z</dcterms:created>
  <dcterms:modified xsi:type="dcterms:W3CDTF">2019-02-18T09:47:20Z</dcterms:modified>
</cp:coreProperties>
</file>